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386" r:id="rId5"/>
    <p:sldId id="387" r:id="rId6"/>
    <p:sldId id="259" r:id="rId7"/>
    <p:sldId id="270" r:id="rId8"/>
    <p:sldId id="271" r:id="rId9"/>
    <p:sldId id="272" r:id="rId10"/>
    <p:sldId id="260" r:id="rId11"/>
    <p:sldId id="281" r:id="rId12"/>
    <p:sldId id="276" r:id="rId13"/>
    <p:sldId id="278" r:id="rId14"/>
    <p:sldId id="277" r:id="rId15"/>
    <p:sldId id="280" r:id="rId16"/>
    <p:sldId id="279" r:id="rId17"/>
    <p:sldId id="282" r:id="rId18"/>
    <p:sldId id="273" r:id="rId19"/>
    <p:sldId id="283" r:id="rId20"/>
    <p:sldId id="274" r:id="rId21"/>
    <p:sldId id="275" r:id="rId22"/>
    <p:sldId id="284" r:id="rId23"/>
    <p:sldId id="389" r:id="rId24"/>
    <p:sldId id="390"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74CD6EF-B343-40E3-916F-F659B40450F1}">
          <p14:sldIdLst>
            <p14:sldId id="256"/>
            <p14:sldId id="257"/>
          </p14:sldIdLst>
        </p14:section>
        <p14:section name="TSPのQUBOモデル" id="{05DDD937-3422-4514-97EA-A6466402D6B0}">
          <p14:sldIdLst>
            <p14:sldId id="258"/>
            <p14:sldId id="386"/>
            <p14:sldId id="387"/>
            <p14:sldId id="259"/>
            <p14:sldId id="270"/>
            <p14:sldId id="271"/>
            <p14:sldId id="272"/>
          </p14:sldIdLst>
        </p14:section>
        <p14:section name="提案手法" id="{A74DBE17-82A1-4509-A19E-3C0368B9D23B}">
          <p14:sldIdLst>
            <p14:sldId id="260"/>
            <p14:sldId id="281"/>
            <p14:sldId id="276"/>
            <p14:sldId id="278"/>
            <p14:sldId id="277"/>
            <p14:sldId id="280"/>
            <p14:sldId id="279"/>
            <p14:sldId id="282"/>
          </p14:sldIdLst>
        </p14:section>
        <p14:section name="実験" id="{AF1ECB12-28A3-4F3E-A878-093322172E89}">
          <p14:sldIdLst>
            <p14:sldId id="273"/>
            <p14:sldId id="283"/>
            <p14:sldId id="274"/>
            <p14:sldId id="275"/>
            <p14:sldId id="284"/>
            <p14:sldId id="389"/>
            <p14:sldId id="3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6ECC"/>
    <a:srgbClr val="47D45A"/>
    <a:srgbClr val="F2AA84"/>
    <a:srgbClr val="61CBF4"/>
    <a:srgbClr val="156082"/>
    <a:srgbClr val="14B6F1"/>
    <a:srgbClr val="CCD2D8"/>
    <a:srgbClr val="7FD7A7"/>
    <a:srgbClr val="BFBF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4660"/>
  </p:normalViewPr>
  <p:slideViewPr>
    <p:cSldViewPr snapToGrid="0">
      <p:cViewPr varScale="1">
        <p:scale>
          <a:sx n="104" d="100"/>
          <a:sy n="104" d="100"/>
        </p:scale>
        <p:origin x="9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5CE0B-8EC2-498B-8266-4712FFFA85A5}" type="datetimeFigureOut">
              <a:rPr lang="zh-CN" altLang="en-US" smtClean="0"/>
              <a:t>2025/1/21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11</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12</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13</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21</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F8C57-446E-DC17-F826-65C509E29C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1D601E-AEDE-20A3-E84A-4C971FEEC0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FF79FDE-BF67-B335-3A40-24A38D7068E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9D545EC-DE0F-BF30-EB43-4013477B97BC}"/>
              </a:ext>
            </a:extLst>
          </p:cNvPr>
          <p:cNvSpPr>
            <a:spLocks noGrp="1"/>
          </p:cNvSpPr>
          <p:nvPr>
            <p:ph type="sldNum" sz="quarter" idx="5"/>
          </p:nvPr>
        </p:nvSpPr>
        <p:spPr/>
        <p:txBody>
          <a:bodyPr/>
          <a:lstStyle/>
          <a:p>
            <a:fld id="{476C188E-02F8-4725-8361-ADEC5C328F80}" type="slidenum">
              <a:rPr lang="zh-CN" altLang="en-US" smtClean="0"/>
              <a:t>22</a:t>
            </a:fld>
            <a:endParaRPr lang="zh-CN" altLang="en-US"/>
          </a:p>
        </p:txBody>
      </p:sp>
    </p:spTree>
    <p:extLst>
      <p:ext uri="{BB962C8B-B14F-4D97-AF65-F5344CB8AC3E}">
        <p14:creationId xmlns:p14="http://schemas.microsoft.com/office/powerpoint/2010/main" val="1515892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5C3E5-3F80-105B-ACE7-19B0DB08D8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5B3D65-F8A0-C30A-8869-58D7EC85D6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33E3F0-FFA8-6A6B-4F4F-0DB7F1046B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60BC3B0-5B24-8240-148B-9E3440BF73B4}"/>
              </a:ext>
            </a:extLst>
          </p:cNvPr>
          <p:cNvSpPr>
            <a:spLocks noGrp="1"/>
          </p:cNvSpPr>
          <p:nvPr>
            <p:ph type="sldNum" sz="quarter" idx="5"/>
          </p:nvPr>
        </p:nvSpPr>
        <p:spPr/>
        <p:txBody>
          <a:bodyPr/>
          <a:lstStyle/>
          <a:p>
            <a:fld id="{476C188E-02F8-4725-8361-ADEC5C328F80}" type="slidenum">
              <a:rPr lang="zh-CN" altLang="en-US" smtClean="0"/>
              <a:t>23</a:t>
            </a:fld>
            <a:endParaRPr lang="zh-CN" altLang="en-US"/>
          </a:p>
        </p:txBody>
      </p:sp>
    </p:spTree>
    <p:extLst>
      <p:ext uri="{BB962C8B-B14F-4D97-AF65-F5344CB8AC3E}">
        <p14:creationId xmlns:p14="http://schemas.microsoft.com/office/powerpoint/2010/main" val="3678483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46D9F-7A26-F5D9-4702-3D5252BBED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5568C6-F14A-19C7-C90A-C51F2BF27F6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C8B080-0B86-CE1D-3C71-1919A44E381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DF9947D-717B-90D3-AA98-4FB99692DD7F}"/>
              </a:ext>
            </a:extLst>
          </p:cNvPr>
          <p:cNvSpPr>
            <a:spLocks noGrp="1"/>
          </p:cNvSpPr>
          <p:nvPr>
            <p:ph type="sldNum" sz="quarter" idx="5"/>
          </p:nvPr>
        </p:nvSpPr>
        <p:spPr/>
        <p:txBody>
          <a:bodyPr/>
          <a:lstStyle/>
          <a:p>
            <a:fld id="{476C188E-02F8-4725-8361-ADEC5C328F80}" type="slidenum">
              <a:rPr lang="zh-CN" altLang="en-US" smtClean="0"/>
              <a:t>24</a:t>
            </a:fld>
            <a:endParaRPr lang="zh-CN" altLang="en-US"/>
          </a:p>
        </p:txBody>
      </p:sp>
    </p:spTree>
    <p:extLst>
      <p:ext uri="{BB962C8B-B14F-4D97-AF65-F5344CB8AC3E}">
        <p14:creationId xmlns:p14="http://schemas.microsoft.com/office/powerpoint/2010/main" val="3196725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2025/1/21</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2025/1/21</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0.png"/><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6.png"/><Relationship Id="rId10" Type="http://schemas.openxmlformats.org/officeDocument/2006/relationships/image" Target="../media/image22.png"/><Relationship Id="rId4" Type="http://schemas.openxmlformats.org/officeDocument/2006/relationships/image" Target="../media/image15.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90.png"/><Relationship Id="rId11" Type="http://schemas.openxmlformats.org/officeDocument/2006/relationships/image" Target="../media/image38.svg"/><Relationship Id="rId5" Type="http://schemas.openxmlformats.org/officeDocument/2006/relationships/image" Target="../media/image181.png"/><Relationship Id="rId10" Type="http://schemas.openxmlformats.org/officeDocument/2006/relationships/image" Target="../media/image37.png"/><Relationship Id="rId4" Type="http://schemas.openxmlformats.org/officeDocument/2006/relationships/image" Target="../media/image170.png"/><Relationship Id="rId9" Type="http://schemas.openxmlformats.org/officeDocument/2006/relationships/image" Target="../media/image220.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2633994"/>
            <a:ext cx="7880073" cy="2185214"/>
          </a:xfrm>
          <a:prstGeom prst="rect">
            <a:avLst/>
          </a:prstGeom>
          <a:noFill/>
        </p:spPr>
        <p:txBody>
          <a:bodyPr wrap="square">
            <a:spAutoFit/>
          </a:bodyPr>
          <a:lstStyle/>
          <a:p>
            <a:pPr algn="ct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0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0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316926" y="1188253"/>
            <a:ext cx="5829993" cy="1600438"/>
          </a:xfrm>
          <a:prstGeom prst="rect">
            <a:avLst/>
          </a:prstGeom>
          <a:noFill/>
        </p:spPr>
        <p:txBody>
          <a:bodyPr wrap="square">
            <a:spAutoFit/>
          </a:bodyPr>
          <a:lstStyle/>
          <a:p>
            <a:r>
              <a:rPr lang="ja-JP" altLang="en-US" sz="1400" b="1" dirty="0"/>
              <a:t>ボロノイ図</a:t>
            </a:r>
            <a:endParaRPr lang="en-US" altLang="ja-JP" sz="1400" b="1" dirty="0"/>
          </a:p>
          <a:p>
            <a:endParaRPr lang="en-US" altLang="ja-JP" sz="1400" b="1" dirty="0"/>
          </a:p>
          <a:p>
            <a:r>
              <a:rPr lang="ja-JP" altLang="en-US" sz="1400" dirty="0"/>
              <a:t>平面上で任意に配置された複数の母点に対して、どの母点に最も近いかによって平面上の座標空間を分割することで作成される図のこと</a:t>
            </a:r>
            <a:endParaRPr lang="en-US" altLang="ja-JP" sz="1400" dirty="0"/>
          </a:p>
          <a:p>
            <a:endParaRPr lang="en-US" altLang="zh-CN" sz="1400" dirty="0"/>
          </a:p>
          <a:p>
            <a:r>
              <a:rPr lang="ja-JP" altLang="en-US" sz="1400" dirty="0"/>
              <a:t>例：</a:t>
            </a:r>
            <a:endParaRPr lang="en-US" altLang="ja-JP" sz="1400" dirty="0"/>
          </a:p>
          <a:p>
            <a:r>
              <a:rPr lang="ja-JP" altLang="en-US" sz="1400" dirty="0"/>
              <a:t>ある</a:t>
            </a:r>
            <a:r>
              <a:rPr lang="en-US" altLang="ja-JP" sz="1400" dirty="0"/>
              <a:t>TSP</a:t>
            </a:r>
            <a:r>
              <a:rPr lang="ja-JP" altLang="en-US" sz="1400" dirty="0"/>
              <a:t>インスタンス</a:t>
            </a:r>
            <a:r>
              <a:rPr lang="en-US" altLang="ja-JP" sz="1400" dirty="0"/>
              <a:t>(40)</a:t>
            </a:r>
            <a:r>
              <a:rPr lang="ja-JP" altLang="en-US" sz="1400" dirty="0"/>
              <a:t>に基づいて生成されたボロノイ図の一部分</a:t>
            </a:r>
            <a:endParaRPr lang="zh-CN" altLang="en-US" sz="14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46043" y="3127166"/>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dirty="0"/>
                <a:t>母点</a:t>
              </a:r>
              <a:endParaRPr lang="zh-CN" altLang="en-US" sz="1200"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dirty="0"/>
                <a:t>ボロノイ辺</a:t>
              </a:r>
              <a:endParaRPr lang="zh-CN" altLang="en-US" sz="1200"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dirty="0"/>
                <a:t>ボロノイ頂点</a:t>
              </a:r>
              <a:endParaRPr lang="zh-CN" altLang="en-US" sz="1200"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dirty="0"/>
                <a:t>ボロノイ領域</a:t>
              </a:r>
              <a:endParaRPr lang="zh-CN" altLang="en-US" sz="1200"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67120" y="1076069"/>
            <a:ext cx="5829993" cy="1815882"/>
          </a:xfrm>
          <a:prstGeom prst="rect">
            <a:avLst/>
          </a:prstGeom>
          <a:noFill/>
        </p:spPr>
        <p:txBody>
          <a:bodyPr wrap="square">
            <a:spAutoFit/>
          </a:bodyPr>
          <a:lstStyle/>
          <a:p>
            <a:r>
              <a:rPr lang="ja-JP" altLang="en-US" sz="1400" b="1" dirty="0"/>
              <a:t>ドロネー三角形分割</a:t>
            </a:r>
            <a:endParaRPr lang="en-US" altLang="ja-JP" sz="1400" b="1" dirty="0"/>
          </a:p>
          <a:p>
            <a:endParaRPr lang="en-US" altLang="ja-JP" sz="1400" b="1" dirty="0"/>
          </a:p>
          <a:p>
            <a:r>
              <a:rPr lang="ja-JP" altLang="en-US" sz="1400" dirty="0"/>
              <a:t>ドロネー三角形分割とボロノイ図は双対である</a:t>
            </a:r>
            <a:endParaRPr lang="en-US" altLang="ja-JP" sz="1400" dirty="0"/>
          </a:p>
          <a:p>
            <a:r>
              <a:rPr lang="ja-JP" altLang="en-US" sz="1400" dirty="0"/>
              <a:t>ボロノイ図で隣接する二つの領域に属する母点をつなぐとドロネー三角分割になる</a:t>
            </a:r>
            <a:endParaRPr lang="en-US" altLang="ja-JP" sz="1400" dirty="0"/>
          </a:p>
          <a:p>
            <a:endParaRPr lang="en-US" altLang="ja-JP" sz="1400" dirty="0"/>
          </a:p>
          <a:p>
            <a:r>
              <a:rPr lang="ja-JP" altLang="en-US" sz="1400" dirty="0"/>
              <a:t>例：</a:t>
            </a:r>
            <a:endParaRPr lang="en-US" altLang="ja-JP" sz="1400" dirty="0"/>
          </a:p>
          <a:p>
            <a:r>
              <a:rPr lang="ja-JP" altLang="en-US" sz="1400" dirty="0"/>
              <a:t>左側のボロノイ図から得られたドロネー三角形分割の一部分</a:t>
            </a:r>
            <a:endParaRPr lang="en-US" altLang="ja-JP" sz="14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78808" y="2919036"/>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77208" y="5442100"/>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最適巡回路が必ずしもドロネー三角形分割に含まれるわけではない</a:t>
            </a:r>
            <a:r>
              <a:rPr lang="ja-JP" altLang="en-US" sz="1400" dirty="0"/>
              <a:t> </a:t>
            </a:r>
            <a:r>
              <a:rPr lang="en-US" altLang="ja-JP" sz="1400"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0" y="6246882"/>
            <a:ext cx="4959602" cy="600164"/>
          </a:xfrm>
          <a:prstGeom prst="rect">
            <a:avLst/>
          </a:prstGeom>
          <a:noFill/>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452355" y="1692549"/>
            <a:ext cx="3504486"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ドロネー三角形分割</a:t>
            </a:r>
            <a:r>
              <a:rPr lang="ja-JP" altLang="en-US" sz="1400" dirty="0"/>
              <a:t>自身（</a:t>
            </a:r>
            <a:r>
              <a:rPr lang="en-US" altLang="ja-JP" sz="1400" dirty="0"/>
              <a:t>Delaunay</a:t>
            </a:r>
            <a:r>
              <a:rPr lang="ja-JP" altLang="en-US" sz="1400" dirty="0"/>
              <a:t>）</a:t>
            </a:r>
            <a:endParaRPr lang="en-US" altLang="ja-JP" sz="1400"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5317840"/>
            <a:ext cx="5570756" cy="307777"/>
          </a:xfrm>
          <a:prstGeom prst="rect">
            <a:avLst/>
          </a:prstGeom>
          <a:noFill/>
        </p:spPr>
        <p:txBody>
          <a:bodyPr wrap="none" rtlCol="0">
            <a:spAutoFit/>
          </a:bodyPr>
          <a:lstStyle/>
          <a:p>
            <a:r>
              <a:rPr lang="ja-JP" altLang="en-US" sz="1400" dirty="0"/>
              <a:t>三角形分割図には最適巡回路が含まれないインスタンスが多数ある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673676" y="1551786"/>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16</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746839" y="5210119"/>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053" y="2899337"/>
            <a:ext cx="2918702" cy="2189027"/>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6024550" y="2343326"/>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13" name="文本框 12">
            <a:extLst>
              <a:ext uri="{FF2B5EF4-FFF2-40B4-BE49-F238E27FC236}">
                <a16:creationId xmlns:a16="http://schemas.microsoft.com/office/drawing/2014/main" id="{6C82B296-A95E-6B8A-B22E-1963BF142EE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76" y="2752772"/>
            <a:ext cx="3134887" cy="2351165"/>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1116602" y="2119401"/>
            <a:ext cx="3211741" cy="2810274"/>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532068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298692" y="4759570"/>
            <a:ext cx="4852610" cy="307777"/>
          </a:xfrm>
          <a:prstGeom prst="rect">
            <a:avLst/>
          </a:prstGeom>
          <a:noFill/>
        </p:spPr>
        <p:txBody>
          <a:bodyPr wrap="none" rtlCol="0">
            <a:spAutoFit/>
          </a:bodyPr>
          <a:lstStyle/>
          <a:p>
            <a:r>
              <a:rPr lang="ja-JP" altLang="en-US" sz="1400" dirty="0"/>
              <a:t>これで、まだ最適巡回路が含まれないインスタンスがある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707086" y="1175373"/>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97</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7000437" y="6004152"/>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2509020" cy="307777"/>
          </a:xfrm>
          <a:prstGeom prst="rect">
            <a:avLst/>
          </a:prstGeom>
          <a:noFill/>
        </p:spPr>
        <p:txBody>
          <a:bodyPr wrap="none" rtlCol="0">
            <a:spAutoFit/>
          </a:bodyPr>
          <a:lstStyle/>
          <a:p>
            <a:r>
              <a:rPr lang="ja-JP" altLang="en-US" sz="1400" b="1" dirty="0">
                <a:solidFill>
                  <a:srgbClr val="FF0000"/>
                </a:solidFill>
              </a:rPr>
              <a:t>ドロネー三角形分割</a:t>
            </a:r>
            <a:r>
              <a:rPr lang="ja-JP" altLang="en-US" sz="1400" dirty="0"/>
              <a:t> </a:t>
            </a:r>
            <a:r>
              <a:rPr lang="en-US" altLang="ja-JP" sz="1400" dirty="0"/>
              <a:t>+</a:t>
            </a:r>
            <a:r>
              <a:rPr lang="ja-JP" altLang="en-US" sz="1400" b="1" dirty="0">
                <a:solidFill>
                  <a:srgbClr val="00B050"/>
                </a:solidFill>
              </a:rPr>
              <a:t>隣の隣</a:t>
            </a:r>
            <a:endParaRPr lang="zh-CN" altLang="en-US" sz="1400"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343692" y="1461624"/>
            <a:ext cx="5679760" cy="95410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F0"/>
                </a:solidFill>
              </a:rPr>
              <a:t>隣の隣の隣</a:t>
            </a:r>
            <a:r>
              <a:rPr lang="ja-JP" altLang="en-US" sz="1400" dirty="0"/>
              <a:t>　のボロノイ領域と繋ぐ</a:t>
            </a:r>
            <a:endParaRPr lang="en-US" altLang="ja-JP" sz="1400" dirty="0"/>
          </a:p>
          <a:p>
            <a:pPr marL="285750" indent="-285750">
              <a:buFont typeface="Arial" panose="020B0604020202020204" pitchFamily="34" charset="0"/>
              <a:buChar char="•"/>
            </a:pP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243904" y="1377178"/>
            <a:ext cx="6545864" cy="523220"/>
          </a:xfrm>
          <a:prstGeom prst="rect">
            <a:avLst/>
          </a:prstGeom>
          <a:noFill/>
        </p:spPr>
        <p:txBody>
          <a:bodyPr wrap="square" rtlCol="0">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a:p>
            <a:r>
              <a:rPr lang="ja-JP" altLang="en-US" sz="1400" dirty="0"/>
              <a:t>これで、実験用全部のインスタンスはグラフに最適巡回路が含まれる</a:t>
            </a:r>
            <a:endParaRPr lang="en-US" altLang="ja-JP" sz="14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673083" y="6268879"/>
            <a:ext cx="1365971" cy="307777"/>
          </a:xfrm>
          <a:prstGeom prst="rect">
            <a:avLst/>
          </a:prstGeom>
          <a:noFill/>
        </p:spPr>
        <p:txBody>
          <a:bodyPr wrap="square">
            <a:spAutoFit/>
          </a:bodyPr>
          <a:lstStyle/>
          <a:p>
            <a:r>
              <a:rPr lang="ja-JP" altLang="en-US" sz="1400" b="1" dirty="0">
                <a:solidFill>
                  <a:srgbClr val="FF0000"/>
                </a:solidFill>
              </a:rPr>
              <a:t>三角形分割 </a:t>
            </a:r>
            <a:endParaRPr lang="zh-CN" altLang="en-US" sz="14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341731" y="6283290"/>
            <a:ext cx="2021736"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endParaRPr lang="zh-CN" altLang="en-US" sz="14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11457" y="6282568"/>
            <a:ext cx="3343564"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616663" y="5523903"/>
            <a:ext cx="1237839" cy="369332"/>
          </a:xfrm>
          <a:prstGeom prst="rect">
            <a:avLst/>
          </a:prstGeom>
          <a:noFill/>
        </p:spPr>
        <p:txBody>
          <a:bodyPr wrap="none" rtlCol="0">
            <a:spAutoFit/>
          </a:bodyPr>
          <a:lstStyle/>
          <a:p>
            <a:r>
              <a:rPr lang="en-US" altLang="ja-JP" b="1" dirty="0"/>
              <a:t>N</a:t>
            </a:r>
            <a:r>
              <a:rPr lang="en-US" altLang="zh-CN" b="1" dirty="0"/>
              <a:t>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2"/>
            <a:ext cx="2847818" cy="203154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272447"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5685399" y="1730519"/>
            <a:ext cx="2315601" cy="307777"/>
          </a:xfrm>
          <a:prstGeom prst="rect">
            <a:avLst/>
          </a:prstGeom>
          <a:noFill/>
        </p:spPr>
        <p:txBody>
          <a:bodyPr wrap="square" rtlCol="0">
            <a:spAutoFit/>
          </a:bodyPr>
          <a:lstStyle/>
          <a:p>
            <a:pPr algn="ctr"/>
            <a:r>
              <a:rPr lang="ja-JP" altLang="en-US" sz="1400" dirty="0"/>
              <a:t>町</a:t>
            </a:r>
            <a:r>
              <a:rPr lang="en-US" altLang="ja-JP" sz="1400" dirty="0"/>
              <a:t>40</a:t>
            </a:r>
            <a:r>
              <a:rPr lang="ja-JP" altLang="en-US" sz="1400" dirty="0"/>
              <a:t>個あるインスタンス</a:t>
            </a:r>
            <a:endParaRPr lang="zh-CN" altLang="en-US" sz="1400"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6855768" y="5857724"/>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44331" y="5014856"/>
            <a:ext cx="1549027" cy="1151371"/>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94572" y="6244687"/>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91" name="文本框 90">
            <a:extLst>
              <a:ext uri="{FF2B5EF4-FFF2-40B4-BE49-F238E27FC236}">
                <a16:creationId xmlns:a16="http://schemas.microsoft.com/office/drawing/2014/main" id="{B64D04CC-D277-6764-207D-C0DF1C1E4C99}"/>
              </a:ext>
            </a:extLst>
          </p:cNvPr>
          <p:cNvSpPr txBox="1"/>
          <p:nvPr/>
        </p:nvSpPr>
        <p:spPr>
          <a:xfrm>
            <a:off x="-635430" y="6511597"/>
            <a:ext cx="6096000" cy="307777"/>
          </a:xfrm>
          <a:prstGeom prst="rect">
            <a:avLst/>
          </a:prstGeom>
          <a:noFill/>
        </p:spPr>
        <p:txBody>
          <a:bodyPr wrap="square">
            <a:spAutoFit/>
          </a:bodyPr>
          <a:lstStyle/>
          <a:p>
            <a:pPr algn="ctr"/>
            <a:r>
              <a:rPr lang="ja-JP" altLang="en-US" sz="1400" dirty="0"/>
              <a:t>最適巡回路含まれないインスタンスがある</a:t>
            </a:r>
            <a:endParaRPr lang="zh-CN" altLang="en-US" sz="1400"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1702710"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endParaRPr lang="zh-CN" altLang="en-US" sz="1400"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89929" y="6223270"/>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539283" y="4952945"/>
            <a:ext cx="1637946" cy="1348044"/>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312781"/>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062619" y="126360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37030" y="5046873"/>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658374" y="620134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116897" y="525563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269401" y="524203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6" name="文本框 25">
            <a:extLst>
              <a:ext uri="{FF2B5EF4-FFF2-40B4-BE49-F238E27FC236}">
                <a16:creationId xmlns:a16="http://schemas.microsoft.com/office/drawing/2014/main" id="{8F31ADA6-A8AD-2143-ACDE-B5A2164DE9E9}"/>
              </a:ext>
            </a:extLst>
          </p:cNvPr>
          <p:cNvSpPr txBox="1"/>
          <p:nvPr/>
        </p:nvSpPr>
        <p:spPr>
          <a:xfrm>
            <a:off x="-94980" y="6497788"/>
            <a:ext cx="6096000" cy="307777"/>
          </a:xfrm>
          <a:prstGeom prst="rect">
            <a:avLst/>
          </a:prstGeom>
          <a:noFill/>
        </p:spPr>
        <p:txBody>
          <a:bodyPr wrap="square">
            <a:spAutoFit/>
          </a:bodyPr>
          <a:lstStyle/>
          <a:p>
            <a:pPr algn="ctr"/>
            <a:r>
              <a:rPr lang="ja-JP" altLang="en-US" sz="1400"/>
              <a:t>また最適巡回路含まれないインスタンスがある</a:t>
            </a:r>
            <a:endParaRPr lang="zh-CN" altLang="en-US" sz="1400"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8114361" y="1126377"/>
            <a:ext cx="2169184"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51</a:t>
            </a:r>
            <a:r>
              <a:rPr lang="ja-JP" altLang="en-US" sz="1400" dirty="0"/>
              <a:t>個あるインスタンス</a:t>
            </a:r>
            <a:endParaRPr lang="zh-CN" altLang="en-US" sz="14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809303" y="6334780"/>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8359188" y="1649597"/>
            <a:ext cx="2327881"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r>
              <a:rPr lang="ja-JP" altLang="en-US" sz="1400" b="1" dirty="0">
                <a:solidFill>
                  <a:srgbClr val="FF0000"/>
                </a:solidFill>
              </a:rPr>
              <a:t> </a:t>
            </a:r>
            <a:r>
              <a:rPr lang="en-US" altLang="ja-JP" sz="1400" b="1" dirty="0"/>
              <a:t>+</a:t>
            </a:r>
            <a:r>
              <a:rPr lang="en-US" altLang="ja-JP" sz="1400" b="1" dirty="0">
                <a:solidFill>
                  <a:srgbClr val="FF0000"/>
                </a:solidFill>
              </a:rPr>
              <a:t> </a:t>
            </a:r>
            <a:r>
              <a:rPr lang="en-US" altLang="ja-JP" sz="1400" b="1" dirty="0">
                <a:solidFill>
                  <a:srgbClr val="00B050"/>
                </a:solidFill>
              </a:rPr>
              <a:t>Seg2</a:t>
            </a:r>
            <a:endParaRPr lang="zh-CN" altLang="en-US" sz="1400"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7955558" y="4156443"/>
            <a:ext cx="1082348" cy="307777"/>
          </a:xfrm>
          <a:prstGeom prst="rect">
            <a:avLst/>
          </a:prstGeom>
          <a:noFill/>
        </p:spPr>
        <p:txBody>
          <a:bodyPr wrap="none" rtlCol="0">
            <a:spAutoFit/>
          </a:bodyPr>
          <a:lstStyle/>
          <a:p>
            <a:r>
              <a:rPr lang="ja-JP" altLang="en-US" sz="1400" dirty="0"/>
              <a:t>最適巡回路</a:t>
            </a:r>
            <a:endParaRPr lang="zh-CN" altLang="en-US" sz="1400"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3029524" y="6167004"/>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346328" y="6166639"/>
            <a:ext cx="868680"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4124490" y="1839400"/>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187459" y="184319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562404" y="4975068"/>
            <a:ext cx="1456159" cy="1198431"/>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822754" y="4898332"/>
            <a:ext cx="1540901" cy="1288741"/>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06518"/>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282315" y="105639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8185354" y="1043446"/>
            <a:ext cx="4060817"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24919" y="4848354"/>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8693" y="611357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21886" y="5148654"/>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104079" y="5104929"/>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8779" y="506128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834100" y="51868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9277284" y="5289342"/>
            <a:ext cx="1235092" cy="369332"/>
          </a:xfrm>
          <a:prstGeom prst="rect">
            <a:avLst/>
          </a:prstGeom>
          <a:noFill/>
        </p:spPr>
        <p:txBody>
          <a:bodyPr wrap="square">
            <a:spAutoFit/>
          </a:bodyPr>
          <a:lstStyle/>
          <a:p>
            <a:r>
              <a:rPr lang="en-US" altLang="zh-CN" b="1" dirty="0"/>
              <a:t>S</a:t>
            </a:r>
            <a:r>
              <a:rPr lang="en-US" altLang="zh-CN" sz="1800" b="1" dirty="0"/>
              <a:t>eg</a:t>
            </a:r>
            <a:r>
              <a:rPr lang="ja-JP" altLang="en-US" sz="1800" b="1" dirty="0"/>
              <a:t>方法</a:t>
            </a:r>
            <a:endParaRPr lang="en-US" altLang="ja-JP" sz="18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15851" y="6031763"/>
            <a:ext cx="631238"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91263" y="6042382"/>
            <a:ext cx="707872"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92232" y="6047092"/>
            <a:ext cx="830630" cy="307777"/>
          </a:xfrm>
          <a:prstGeom prst="rect">
            <a:avLst/>
          </a:prstGeom>
          <a:noFill/>
        </p:spPr>
        <p:txBody>
          <a:bodyPr wrap="square">
            <a:spAutoFit/>
          </a:bodyPr>
          <a:lstStyle/>
          <a:p>
            <a:r>
              <a:rPr lang="en-US" altLang="ja-JP" sz="1400" b="1" dirty="0">
                <a:solidFill>
                  <a:srgbClr val="00B0F0"/>
                </a:solidFill>
              </a:rPr>
              <a:t>Seg3</a:t>
            </a:r>
            <a:endParaRPr lang="zh-CN" altLang="en-US" sz="1400"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6433783" y="6335560"/>
            <a:ext cx="6545864" cy="523220"/>
          </a:xfrm>
          <a:prstGeom prst="rect">
            <a:avLst/>
          </a:prstGeom>
          <a:noFill/>
        </p:spPr>
        <p:txBody>
          <a:bodyPr wrap="square" rtlCol="0">
            <a:spAutoFit/>
          </a:bodyPr>
          <a:lstStyle/>
          <a:p>
            <a:r>
              <a:rPr lang="ja-JP" altLang="en-US" sz="1400" b="1" dirty="0"/>
              <a:t>三角形分割 </a:t>
            </a:r>
            <a:r>
              <a:rPr lang="en-US" altLang="ja-JP" sz="1400" b="1" dirty="0"/>
              <a:t>+</a:t>
            </a:r>
            <a:r>
              <a:rPr lang="en-US" altLang="ja-JP" sz="1400" b="1" dirty="0">
                <a:solidFill>
                  <a:srgbClr val="FF0000"/>
                </a:solidFill>
              </a:rPr>
              <a:t> S</a:t>
            </a:r>
            <a:r>
              <a:rPr lang="en-US" altLang="zh-CN" sz="1400" b="1" dirty="0">
                <a:solidFill>
                  <a:srgbClr val="FF0000"/>
                </a:solidFill>
              </a:rPr>
              <a:t>eg1</a:t>
            </a:r>
            <a:r>
              <a:rPr lang="ja-JP" altLang="en-US" sz="1400" b="1" dirty="0">
                <a:solidFill>
                  <a:srgbClr val="00B050"/>
                </a:solidFill>
              </a:rPr>
              <a:t> </a:t>
            </a:r>
            <a:r>
              <a:rPr lang="en-US" altLang="ja-JP" sz="1400" b="1" dirty="0"/>
              <a:t>+ </a:t>
            </a:r>
            <a:r>
              <a:rPr lang="en-US" altLang="ja-JP" sz="1400" b="1" dirty="0">
                <a:solidFill>
                  <a:srgbClr val="00B050"/>
                </a:solidFill>
              </a:rPr>
              <a:t>Seg2</a:t>
            </a:r>
            <a:r>
              <a:rPr lang="en-US" altLang="ja-JP" sz="1400" b="1" dirty="0"/>
              <a:t> + </a:t>
            </a:r>
            <a:r>
              <a:rPr lang="en-US" altLang="ja-JP" sz="1400" b="1" dirty="0">
                <a:solidFill>
                  <a:srgbClr val="00B0F0"/>
                </a:solidFill>
              </a:rPr>
              <a:t>Seg3</a:t>
            </a:r>
          </a:p>
          <a:p>
            <a:r>
              <a:rPr lang="ja-JP" altLang="en-US" sz="1400" dirty="0"/>
              <a:t>これで、実験用全部のインスタンスはグラフに最適巡回路が含まれる</a:t>
            </a:r>
            <a:endParaRPr lang="en-US" altLang="ja-JP" sz="1400"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12007" y="159759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8442" y="171523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5186" y="167289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84633" y="4766739"/>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707853" y="4727815"/>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906146" y="4720903"/>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3884397" cy="13849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97009" y="2560368"/>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27409" y="2560368"/>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269067" y="2560368"/>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244471" y="2560368"/>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930014" y="5100841"/>
            <a:ext cx="1082348" cy="307777"/>
          </a:xfrm>
          <a:prstGeom prst="rect">
            <a:avLst/>
          </a:prstGeom>
          <a:noFill/>
        </p:spPr>
        <p:txBody>
          <a:bodyPr wrap="none" rtlCol="0">
            <a:spAutoFit/>
          </a:bodyPr>
          <a:lstStyle/>
          <a:p>
            <a:r>
              <a:rPr lang="ja-JP" altLang="en-US" sz="1400" b="1" dirty="0"/>
              <a:t>三角形分割</a:t>
            </a:r>
            <a:endParaRPr lang="zh-CN" altLang="en-US" sz="1400"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627062" y="5100841"/>
            <a:ext cx="1707519" cy="307777"/>
          </a:xfrm>
          <a:prstGeom prst="rect">
            <a:avLst/>
          </a:prstGeom>
          <a:noFill/>
        </p:spPr>
        <p:txBody>
          <a:bodyPr wrap="none" rtlCol="0">
            <a:spAutoFit/>
          </a:bodyPr>
          <a:lstStyle/>
          <a:p>
            <a:r>
              <a:rPr lang="ja-JP" altLang="en-US" sz="1400" b="1" dirty="0"/>
              <a:t>三角形分割 </a:t>
            </a:r>
            <a:r>
              <a:rPr lang="en-US" altLang="ja-JP" sz="1400" b="1" dirty="0"/>
              <a:t>+ </a:t>
            </a:r>
            <a:r>
              <a:rPr lang="en-US" altLang="ja-JP" sz="1400" b="1" dirty="0">
                <a:solidFill>
                  <a:srgbClr val="FF0000"/>
                </a:solidFill>
              </a:rPr>
              <a:t>Seg1</a:t>
            </a:r>
            <a:endParaRPr lang="zh-CN" altLang="en-US" sz="1400"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6517875" y="5100841"/>
            <a:ext cx="2382383" cy="307777"/>
          </a:xfrm>
          <a:prstGeom prst="rect">
            <a:avLst/>
          </a:prstGeom>
          <a:noFill/>
        </p:spPr>
        <p:txBody>
          <a:bodyPr wrap="none" rtlCol="0">
            <a:spAutoFit/>
          </a:bodyPr>
          <a:lstStyle/>
          <a:p>
            <a:r>
              <a:rPr lang="ja-JP" altLang="en-US" sz="1400" b="1" dirty="0"/>
              <a:t>三角形分割 </a:t>
            </a:r>
            <a:r>
              <a:rPr lang="en-US" altLang="ja-JP" sz="1400" b="1" dirty="0"/>
              <a:t>+ </a:t>
            </a:r>
            <a:r>
              <a:rPr lang="en-US" altLang="ja-JP" sz="1400" b="1" dirty="0">
                <a:solidFill>
                  <a:srgbClr val="FF0000"/>
                </a:solidFill>
              </a:rPr>
              <a:t>Seg1 </a:t>
            </a:r>
            <a:r>
              <a:rPr lang="en-US" altLang="ja-JP" sz="1400" b="1" dirty="0"/>
              <a:t>+</a:t>
            </a:r>
            <a:r>
              <a:rPr lang="en-US" altLang="ja-JP" sz="1400" b="1" dirty="0">
                <a:solidFill>
                  <a:srgbClr val="FF0000"/>
                </a:solidFill>
              </a:rPr>
              <a:t> </a:t>
            </a:r>
            <a:r>
              <a:rPr lang="en-US" altLang="ja-JP" sz="1400" b="1" dirty="0">
                <a:solidFill>
                  <a:srgbClr val="00B050"/>
                </a:solidFill>
              </a:rPr>
              <a:t>Seg2</a:t>
            </a:r>
            <a:r>
              <a:rPr lang="en-US" altLang="ja-JP" sz="1400" b="1" dirty="0">
                <a:solidFill>
                  <a:srgbClr val="FF0000"/>
                </a:solidFill>
              </a:rPr>
              <a:t> </a:t>
            </a:r>
            <a:endParaRPr lang="zh-CN" altLang="en-US" sz="1400"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9244471" y="5103743"/>
            <a:ext cx="3057247" cy="307777"/>
          </a:xfrm>
          <a:prstGeom prst="rect">
            <a:avLst/>
          </a:prstGeom>
          <a:noFill/>
        </p:spPr>
        <p:txBody>
          <a:bodyPr wrap="none" rtlCol="0">
            <a:spAutoFit/>
          </a:bodyPr>
          <a:lstStyle/>
          <a:p>
            <a:r>
              <a:rPr lang="ja-JP" altLang="en-US" sz="1400" b="1" dirty="0"/>
              <a:t>三角形分割 </a:t>
            </a:r>
            <a:r>
              <a:rPr lang="en-US" altLang="ja-JP" sz="1400" b="1" dirty="0"/>
              <a:t>+ </a:t>
            </a:r>
            <a:r>
              <a:rPr lang="en-US" altLang="ja-JP" sz="1400" b="1" dirty="0">
                <a:solidFill>
                  <a:srgbClr val="FF0000"/>
                </a:solidFill>
              </a:rPr>
              <a:t>Seg1 </a:t>
            </a:r>
            <a:r>
              <a:rPr lang="en-US" altLang="ja-JP" sz="1400" b="1" dirty="0"/>
              <a:t>+</a:t>
            </a:r>
            <a:r>
              <a:rPr lang="en-US" altLang="ja-JP" sz="1400" b="1" dirty="0">
                <a:solidFill>
                  <a:srgbClr val="FF0000"/>
                </a:solidFill>
              </a:rPr>
              <a:t> </a:t>
            </a:r>
            <a:r>
              <a:rPr lang="en-US" altLang="ja-JP" sz="1400" b="1" dirty="0">
                <a:solidFill>
                  <a:srgbClr val="00B050"/>
                </a:solidFill>
              </a:rPr>
              <a:t>Seg2 + </a:t>
            </a:r>
            <a:r>
              <a:rPr lang="en-US" altLang="ja-JP" sz="1400" b="1" dirty="0">
                <a:solidFill>
                  <a:srgbClr val="00B0F0"/>
                </a:solidFill>
              </a:rPr>
              <a:t>Seg3</a:t>
            </a:r>
            <a:r>
              <a:rPr lang="en-US" altLang="ja-JP" sz="1400" b="1" dirty="0">
                <a:solidFill>
                  <a:srgbClr val="00B050"/>
                </a:solidFill>
              </a:rPr>
              <a:t> </a:t>
            </a:r>
            <a:r>
              <a:rPr lang="en-US" altLang="ja-JP" sz="1400" b="1" dirty="0">
                <a:solidFill>
                  <a:srgbClr val="FF0000"/>
                </a:solidFill>
              </a:rPr>
              <a:t> </a:t>
            </a:r>
            <a:endParaRPr lang="zh-CN" altLang="en-US" sz="1400"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10058400" y="6317954"/>
            <a:ext cx="1247457" cy="369332"/>
          </a:xfrm>
          <a:prstGeom prst="rect">
            <a:avLst/>
          </a:prstGeom>
          <a:noFill/>
        </p:spPr>
        <p:txBody>
          <a:bodyPr wrap="none" rtlCol="0">
            <a:spAutoFit/>
          </a:bodyPr>
          <a:lstStyle/>
          <a:p>
            <a:r>
              <a:rPr lang="en-US" altLang="zh-CN" dirty="0"/>
              <a:t>Seg</a:t>
            </a:r>
            <a:r>
              <a:rPr lang="ja-JP" altLang="en-US" dirty="0"/>
              <a:t>グラフ</a:t>
            </a:r>
            <a:endParaRPr lang="zh-CN" altLang="en-US" dirty="0"/>
          </a:p>
        </p:txBody>
      </p:sp>
      <p:sp>
        <p:nvSpPr>
          <p:cNvPr id="36" name="矩形 35">
            <a:extLst>
              <a:ext uri="{FF2B5EF4-FFF2-40B4-BE49-F238E27FC236}">
                <a16:creationId xmlns:a16="http://schemas.microsoft.com/office/drawing/2014/main" id="{A94F9B28-F32E-E064-7624-5B29CFABC3CE}"/>
              </a:ext>
            </a:extLst>
          </p:cNvPr>
          <p:cNvSpPr/>
          <p:nvPr/>
        </p:nvSpPr>
        <p:spPr>
          <a:xfrm>
            <a:off x="9244471" y="2484581"/>
            <a:ext cx="2898472"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584873" y="574501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0C70509-345C-11C2-E312-C282F3F9C54B}"/>
              </a:ext>
            </a:extLst>
          </p:cNvPr>
          <p:cNvSpPr txBox="1"/>
          <p:nvPr/>
        </p:nvSpPr>
        <p:spPr>
          <a:xfrm>
            <a:off x="301086" y="1154374"/>
            <a:ext cx="5724644" cy="1815882"/>
          </a:xfrm>
          <a:prstGeom prst="rect">
            <a:avLst/>
          </a:prstGeom>
          <a:noFill/>
        </p:spPr>
        <p:txBody>
          <a:bodyPr wrap="none" rtlCol="0">
            <a:spAutoFit/>
          </a:bodyPr>
          <a:lstStyle/>
          <a:p>
            <a:pPr marL="285750" indent="-285750">
              <a:buFont typeface="Wingdings" panose="05000000000000000000" pitchFamily="2" charset="2"/>
              <a:buChar char="Ø"/>
            </a:pPr>
            <a:r>
              <a:rPr lang="ja-JP" altLang="en-US" sz="1600" b="1" dirty="0"/>
              <a:t>提案手法で得られたグラフの辺の個数</a:t>
            </a:r>
            <a:endParaRPr lang="en-US" altLang="ja-JP" sz="1600" b="1" dirty="0"/>
          </a:p>
          <a:p>
            <a:endParaRPr lang="en-US" altLang="ja-JP" sz="1600" dirty="0"/>
          </a:p>
          <a:p>
            <a:r>
              <a:rPr lang="ja-JP" altLang="en-US" sz="1600" dirty="0"/>
              <a:t>実験のインスタンス：</a:t>
            </a:r>
            <a:endParaRPr lang="en-US" altLang="ja-JP" sz="1600" dirty="0"/>
          </a:p>
          <a:p>
            <a:r>
              <a:rPr lang="ja-JP" altLang="en-US" sz="1600" dirty="0"/>
              <a:t>ランダムに座標を生成してから四捨五入の距離行列を求める</a:t>
            </a:r>
            <a:endParaRPr lang="en-US" altLang="ja-JP" sz="1600" dirty="0"/>
          </a:p>
          <a:p>
            <a:r>
              <a:rPr lang="ja-JP" altLang="en-US" sz="1600" dirty="0"/>
              <a:t>町の個数</a:t>
            </a:r>
            <a:r>
              <a:rPr lang="en-US" altLang="ja-JP" sz="1600" dirty="0"/>
              <a:t>5</a:t>
            </a:r>
            <a:r>
              <a:rPr lang="ja-JP" altLang="en-US" sz="1600" dirty="0"/>
              <a:t>から</a:t>
            </a:r>
            <a:r>
              <a:rPr lang="en-US" altLang="ja-JP" sz="1600" dirty="0"/>
              <a:t>200</a:t>
            </a:r>
            <a:r>
              <a:rPr lang="ja-JP" altLang="en-US" sz="1600" dirty="0"/>
              <a:t>まで（総</a:t>
            </a:r>
            <a:r>
              <a:rPr lang="en-US" altLang="ja-JP" sz="1600" dirty="0"/>
              <a:t>196</a:t>
            </a:r>
            <a:r>
              <a:rPr lang="ja-JP" altLang="en-US" sz="1600" dirty="0"/>
              <a:t>個）</a:t>
            </a:r>
            <a:endParaRPr lang="en-US" altLang="ja-JP" sz="1600" dirty="0"/>
          </a:p>
          <a:p>
            <a:endParaRPr lang="en-US" altLang="zh-CN" sz="1600" dirty="0"/>
          </a:p>
          <a:p>
            <a:r>
              <a:rPr lang="ja-JP" altLang="en-US" sz="1600" dirty="0"/>
              <a:t>異なる方法で計算されたグラフの辺の個数：</a:t>
            </a:r>
            <a:endParaRPr lang="zh-CN" altLang="en-US" sz="1600"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609311" y="6307121"/>
            <a:ext cx="4184073" cy="523220"/>
          </a:xfrm>
          <a:prstGeom prst="rect">
            <a:avLst/>
          </a:prstGeom>
          <a:noFill/>
        </p:spPr>
        <p:txBody>
          <a:bodyPr wrap="square">
            <a:spAutoFit/>
          </a:bodyPr>
          <a:lstStyle/>
          <a:p>
            <a:r>
              <a:rPr lang="ja-JP" altLang="en-US" sz="1400" dirty="0"/>
              <a:t>インスタンスのサイズが大きくなるに連れて</a:t>
            </a:r>
            <a:endParaRPr lang="en-US" altLang="ja-JP" sz="1400" dirty="0"/>
          </a:p>
          <a:p>
            <a:r>
              <a:rPr lang="ja-JP" altLang="en-US" sz="1400" dirty="0"/>
              <a:t>完全グラフから削減された辺の個数も多くなる</a:t>
            </a:r>
            <a:endParaRPr lang="en-US" altLang="ja-JP" sz="14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6095999" y="2521356"/>
            <a:ext cx="6096001" cy="2739211"/>
          </a:xfrm>
          <a:prstGeom prst="rect">
            <a:avLst/>
          </a:prstGeom>
          <a:noFill/>
        </p:spPr>
        <p:txBody>
          <a:bodyPr wrap="square" rtlCol="0">
            <a:spAutoFit/>
          </a:bodyPr>
          <a:lstStyle/>
          <a:p>
            <a:pPr marL="285750" indent="-285750">
              <a:buFont typeface="Wingdings" panose="05000000000000000000" pitchFamily="2" charset="2"/>
              <a:buChar char="Ø"/>
            </a:pPr>
            <a:r>
              <a:rPr lang="ja-JP" altLang="en-US" sz="1600" b="1" dirty="0"/>
              <a:t>提案手法で得られたグラフで元の最適巡回路が含まれるか</a:t>
            </a:r>
            <a:endParaRPr lang="en-US" altLang="ja-JP" sz="1600" b="1" dirty="0"/>
          </a:p>
          <a:p>
            <a:endParaRPr lang="en-US" altLang="ja-JP" sz="1600" dirty="0"/>
          </a:p>
          <a:p>
            <a:r>
              <a:rPr lang="ja-JP" altLang="en-US" sz="1400" dirty="0"/>
              <a:t>実験のインスタンス：</a:t>
            </a:r>
            <a:endParaRPr lang="en-US" altLang="ja-JP" sz="1400" dirty="0"/>
          </a:p>
          <a:p>
            <a:r>
              <a:rPr lang="ja-JP" altLang="en-US" sz="1400" dirty="0"/>
              <a:t>町の個数</a:t>
            </a:r>
            <a:r>
              <a:rPr lang="en-US" altLang="ja-JP" sz="1400" dirty="0"/>
              <a:t>5</a:t>
            </a:r>
            <a:r>
              <a:rPr lang="ja-JP" altLang="en-US" sz="1400" dirty="0"/>
              <a:t>から</a:t>
            </a:r>
            <a:r>
              <a:rPr lang="en-US" altLang="ja-JP" sz="1400" dirty="0"/>
              <a:t>200</a:t>
            </a:r>
            <a:r>
              <a:rPr lang="ja-JP" altLang="en-US" sz="1400" dirty="0"/>
              <a:t>まで（総</a:t>
            </a:r>
            <a:r>
              <a:rPr lang="en-US" altLang="ja-JP" sz="1400" dirty="0"/>
              <a:t>196</a:t>
            </a:r>
            <a:r>
              <a:rPr lang="ja-JP" altLang="en-US" sz="1400" dirty="0"/>
              <a:t>個）</a:t>
            </a:r>
            <a:endParaRPr lang="en-US" altLang="ja-JP" sz="1400" dirty="0"/>
          </a:p>
          <a:p>
            <a:endParaRPr lang="en-US" altLang="zh-CN" sz="1400" dirty="0"/>
          </a:p>
          <a:p>
            <a:r>
              <a:rPr lang="ja-JP" altLang="en-US" sz="1400" b="1" dirty="0"/>
              <a:t>結果：</a:t>
            </a:r>
            <a:endParaRPr lang="en-US" altLang="ja-JP" sz="1400" b="1" dirty="0"/>
          </a:p>
          <a:p>
            <a:r>
              <a:rPr lang="ja-JP" altLang="en-US" sz="1400" dirty="0"/>
              <a:t>全てのインスタンスに対して提案手法で得られた二つのグラフで（</a:t>
            </a:r>
            <a:r>
              <a:rPr lang="en-US" altLang="zh-CN" sz="1400" dirty="0"/>
              <a:t>S</a:t>
            </a:r>
            <a:r>
              <a:rPr lang="en-US" altLang="ja-JP" sz="1400" dirty="0"/>
              <a:t>eg</a:t>
            </a:r>
            <a:r>
              <a:rPr lang="ja-JP" altLang="en-US" sz="1400" dirty="0"/>
              <a:t>グラフ，</a:t>
            </a:r>
            <a:r>
              <a:rPr lang="en-US" altLang="ja-JP" sz="1400" dirty="0"/>
              <a:t>Nei</a:t>
            </a:r>
            <a:r>
              <a:rPr lang="ja-JP" altLang="en-US" sz="1400" dirty="0"/>
              <a:t>グラフ）元の</a:t>
            </a:r>
            <a:r>
              <a:rPr lang="ja-JP" altLang="en-US" sz="1400" b="1" dirty="0"/>
              <a:t>最適巡回路が含まれる</a:t>
            </a:r>
            <a:endParaRPr lang="en-US" altLang="ja-JP" sz="1400" b="1" dirty="0"/>
          </a:p>
          <a:p>
            <a:endParaRPr lang="en-US" altLang="zh-CN" sz="1400" dirty="0"/>
          </a:p>
          <a:p>
            <a:r>
              <a:rPr lang="ja-JP" altLang="en-US" sz="1400" dirty="0"/>
              <a:t>実験結果から見ると</a:t>
            </a:r>
            <a:endParaRPr lang="en-US" altLang="zh-CN" sz="1400" dirty="0"/>
          </a:p>
          <a:p>
            <a:r>
              <a:rPr lang="ja-JP" altLang="en-US" sz="1400" dirty="0"/>
              <a:t>完全グラフから削減された辺は</a:t>
            </a:r>
            <a:r>
              <a:rPr lang="en-US" altLang="ja-JP" sz="1400" dirty="0"/>
              <a:t>TSP</a:t>
            </a:r>
            <a:r>
              <a:rPr lang="ja-JP" altLang="en-US" sz="1400" dirty="0"/>
              <a:t>の最適巡回路にならない</a:t>
            </a:r>
            <a:endParaRPr lang="en-US" altLang="ja-JP" sz="1400" dirty="0"/>
          </a:p>
          <a:p>
            <a:endParaRPr lang="en-US" altLang="ja-JP" sz="1400" dirty="0"/>
          </a:p>
        </p:txBody>
      </p:sp>
      <p:pic>
        <p:nvPicPr>
          <p:cNvPr id="14" name="图片 13" descr="图表, 折线图&#10;&#10;描述已自动生成">
            <a:extLst>
              <a:ext uri="{FF2B5EF4-FFF2-40B4-BE49-F238E27FC236}">
                <a16:creationId xmlns:a16="http://schemas.microsoft.com/office/drawing/2014/main" id="{E174F933-DFC9-DE6F-89E5-125E949CA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065" y="2970256"/>
            <a:ext cx="4670563" cy="3227268"/>
          </a:xfrm>
          <a:prstGeom prst="rect">
            <a:avLst/>
          </a:prstGeom>
        </p:spPr>
      </p:pic>
    </p:spTree>
    <p:extLst>
      <p:ext uri="{BB962C8B-B14F-4D97-AF65-F5344CB8AC3E}">
        <p14:creationId xmlns:p14="http://schemas.microsoft.com/office/powerpoint/2010/main" val="3508472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6B3B7-04B8-9575-B0EB-CAA8D4A903C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B95212E-E821-D97C-65D3-316E32949269}"/>
              </a:ext>
            </a:extLst>
          </p:cNvPr>
          <p:cNvSpPr txBox="1"/>
          <p:nvPr/>
        </p:nvSpPr>
        <p:spPr>
          <a:xfrm>
            <a:off x="301086" y="241382"/>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9B1CDADD-7BEC-5916-46EF-4E78491E94F0}"/>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6C81A38-7E4D-7B8A-7229-4BB90F16D4B5}"/>
                  </a:ext>
                </a:extLst>
              </p:cNvPr>
              <p:cNvSpPr txBox="1"/>
              <p:nvPr/>
            </p:nvSpPr>
            <p:spPr>
              <a:xfrm>
                <a:off x="395940" y="1406351"/>
                <a:ext cx="5089859" cy="4985980"/>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600" b="1" dirty="0"/>
                  <a:t>LKH</a:t>
                </a:r>
                <a:r>
                  <a:rPr lang="ja-JP" altLang="en-US" sz="1600" b="1" dirty="0"/>
                  <a:t>と</a:t>
                </a:r>
                <a:r>
                  <a:rPr lang="en-US" altLang="ja-JP" sz="1600" b="1" dirty="0"/>
                  <a:t>Concorde</a:t>
                </a:r>
                <a:r>
                  <a:rPr lang="ja-JP" altLang="en-US" sz="1600" b="1" dirty="0"/>
                  <a:t>で制限されたグラフ（ドロネー三角形、分割</a:t>
                </a:r>
                <a:r>
                  <a:rPr lang="en-US" altLang="ja-JP" sz="1600" b="1" dirty="0"/>
                  <a:t>Seg</a:t>
                </a:r>
                <a:r>
                  <a:rPr lang="ja-JP" altLang="en-US" sz="1600" b="1" dirty="0"/>
                  <a:t>グラフ、</a:t>
                </a:r>
                <a:r>
                  <a:rPr lang="en-US" altLang="ja-JP" sz="1600" b="1" dirty="0"/>
                  <a:t>Nei</a:t>
                </a:r>
                <a:r>
                  <a:rPr lang="ja-JP" altLang="en-US" sz="1600" b="1" dirty="0"/>
                  <a:t>グラフ）を解く</a:t>
                </a:r>
                <a:endParaRPr lang="en-US" altLang="ja-JP" sz="1600" b="1" dirty="0"/>
              </a:p>
              <a:p>
                <a:endParaRPr lang="en-US" altLang="ja-JP" sz="1400" b="1" dirty="0"/>
              </a:p>
              <a:p>
                <a:r>
                  <a:rPr lang="ja-JP" altLang="en-US" sz="1400" dirty="0"/>
                  <a:t>存在しない辺については</a:t>
                </a:r>
                <a:endParaRPr lang="en-US" altLang="ja-JP" sz="1400" dirty="0"/>
              </a:p>
              <a:p>
                <a:r>
                  <a:rPr lang="ja-JP" altLang="en-US" sz="1400" dirty="0"/>
                  <a:t>距離行列に対応するところで</a:t>
                </a:r>
                <a:r>
                  <a:rPr lang="ja-JP" altLang="en-US" sz="1400" b="1" dirty="0"/>
                  <a:t>距離行列の最大値の</a:t>
                </a:r>
                <a:r>
                  <a:rPr lang="en-US" altLang="ja-JP" sz="1400" b="1" dirty="0"/>
                  <a:t>n</a:t>
                </a:r>
                <a:r>
                  <a:rPr lang="ja-JP" altLang="en-US" sz="1400" b="1" dirty="0"/>
                  <a:t>倍</a:t>
                </a:r>
                <a:r>
                  <a:rPr lang="ja-JP" altLang="en-US" sz="1400" dirty="0"/>
                  <a:t>で書き換える</a:t>
                </a:r>
                <a:endParaRPr lang="en-US" altLang="ja-JP" sz="1400" dirty="0"/>
              </a:p>
              <a:p>
                <a:endParaRPr lang="en-US" altLang="zh-CN" sz="1600" b="1" dirty="0"/>
              </a:p>
              <a:p>
                <a:pPr/>
                <a14:m>
                  <m:oMathPara xmlns:m="http://schemas.openxmlformats.org/officeDocument/2006/math">
                    <m:oMathParaPr>
                      <m:jc m:val="left"/>
                    </m:oMathParaPr>
                    <m:oMath xmlns:m="http://schemas.openxmlformats.org/officeDocument/2006/math">
                      <m:r>
                        <a:rPr lang="ja-JP" altLang="en-US" sz="1600" b="1" i="1" dirty="0" smtClean="0">
                          <a:latin typeface="Cambria Math" panose="02040503050406030204" pitchFamily="18" charset="0"/>
                        </a:rPr>
                        <m:t>𝒏</m:t>
                      </m:r>
                      <m:r>
                        <a:rPr lang="en-US" altLang="ja-JP" sz="1600" b="1" i="1" dirty="0" smtClean="0">
                          <a:latin typeface="Cambria Math" panose="02040503050406030204" pitchFamily="18" charset="0"/>
                        </a:rPr>
                        <m:t>=</m:t>
                      </m:r>
                      <m:r>
                        <a:rPr lang="en-US" altLang="ja-JP" sz="1600" b="1" i="1" dirty="0" smtClean="0">
                          <a:latin typeface="Cambria Math" panose="02040503050406030204" pitchFamily="18" charset="0"/>
                        </a:rPr>
                        <m:t>𝟏𝟎</m:t>
                      </m:r>
                      <m:r>
                        <a:rPr lang="en-US" altLang="ja-JP" sz="1600" b="1" i="1" dirty="0" smtClean="0">
                          <a:latin typeface="Cambria Math" panose="02040503050406030204" pitchFamily="18" charset="0"/>
                        </a:rPr>
                        <m:t>,</m:t>
                      </m:r>
                      <m:r>
                        <a:rPr lang="en-US" altLang="ja-JP" sz="1600" b="1" i="1" dirty="0" smtClean="0">
                          <a:latin typeface="Cambria Math" panose="02040503050406030204" pitchFamily="18" charset="0"/>
                        </a:rPr>
                        <m:t>𝟓</m:t>
                      </m:r>
                      <m:r>
                        <a:rPr lang="en-US" altLang="ja-JP" sz="1600" b="1" i="1" dirty="0" smtClean="0">
                          <a:latin typeface="Cambria Math" panose="02040503050406030204" pitchFamily="18" charset="0"/>
                        </a:rPr>
                        <m:t>,</m:t>
                      </m:r>
                      <m:r>
                        <a:rPr lang="en-US" altLang="ja-JP" sz="1600" b="1" i="1" dirty="0" smtClean="0">
                          <a:latin typeface="Cambria Math" panose="02040503050406030204" pitchFamily="18" charset="0"/>
                        </a:rPr>
                        <m:t>𝟏</m:t>
                      </m:r>
                    </m:oMath>
                  </m:oMathPara>
                </a14:m>
                <a:endParaRPr lang="en-US" altLang="zh-CN" sz="1600" b="1" dirty="0"/>
              </a:p>
              <a:p>
                <a:endParaRPr lang="en-US" altLang="zh-CN" sz="1600" b="1" dirty="0"/>
              </a:p>
              <a:p>
                <a:r>
                  <a:rPr lang="ja-JP" altLang="en-US" sz="1400" dirty="0"/>
                  <a:t>それぞれ得られた解と元の</a:t>
                </a:r>
                <a:r>
                  <a:rPr lang="en-US" altLang="ja-JP" sz="1400" dirty="0"/>
                  <a:t>TSP</a:t>
                </a:r>
                <a:r>
                  <a:rPr lang="ja-JP" altLang="en-US" sz="1400" dirty="0"/>
                  <a:t>最適巡回路の距離を比べる</a:t>
                </a:r>
                <a:endParaRPr lang="en-US" altLang="ja-JP" sz="1400" dirty="0"/>
              </a:p>
              <a:p>
                <a:endParaRPr lang="en-US" altLang="zh-CN" sz="1400" dirty="0"/>
              </a:p>
              <a:p>
                <a:endParaRPr lang="en-US" altLang="zh-CN" sz="1400" dirty="0"/>
              </a:p>
              <a:p>
                <a:r>
                  <a:rPr lang="ja-JP" altLang="en-US" sz="1400" b="1" dirty="0"/>
                  <a:t>結果：</a:t>
                </a:r>
                <a:endParaRPr lang="en-US" altLang="ja-JP" sz="1400" b="1" dirty="0"/>
              </a:p>
              <a:p>
                <a:r>
                  <a:rPr lang="ja-JP" altLang="en-US" sz="1400" dirty="0"/>
                  <a:t>全てのインスタンスに対して</a:t>
                </a:r>
                <a:endParaRPr lang="en-US" altLang="ja-JP" sz="1400" dirty="0"/>
              </a:p>
              <a:p>
                <a:r>
                  <a:rPr lang="ja-JP" altLang="en-US" sz="1400" dirty="0"/>
                  <a:t>ドロネー三角形分割の他に</a:t>
                </a:r>
                <a:endParaRPr lang="en-US" altLang="ja-JP" sz="1400" dirty="0"/>
              </a:p>
              <a:p>
                <a:r>
                  <a:rPr lang="ja-JP" altLang="en-US" sz="1400" dirty="0"/>
                  <a:t>倍数</a:t>
                </a:r>
                <a:r>
                  <a:rPr lang="en-US" altLang="ja-JP" sz="1400" dirty="0"/>
                  <a:t>n</a:t>
                </a:r>
                <a:r>
                  <a:rPr lang="ja-JP" altLang="en-US" sz="1400" dirty="0"/>
                  <a:t>がどれだけ設定されても</a:t>
                </a:r>
                <a:endParaRPr lang="en-US" altLang="ja-JP" sz="1400" dirty="0"/>
              </a:p>
              <a:p>
                <a:r>
                  <a:rPr lang="ja-JP" altLang="en-US" sz="1400" b="1" dirty="0"/>
                  <a:t>解の距離が最適巡回路の距離と一致する</a:t>
                </a:r>
                <a:endParaRPr lang="en-US" altLang="ja-JP" sz="1400" b="1" dirty="0"/>
              </a:p>
              <a:p>
                <a:endParaRPr lang="en-US" altLang="zh-CN" sz="1400" b="1" dirty="0"/>
              </a:p>
              <a:p>
                <a:r>
                  <a:rPr lang="ja-JP" altLang="en-US" sz="1400" dirty="0"/>
                  <a:t>これで元の</a:t>
                </a:r>
                <a:r>
                  <a:rPr lang="en-US" altLang="ja-JP" sz="1400" dirty="0"/>
                  <a:t>TSP</a:t>
                </a:r>
                <a:r>
                  <a:rPr lang="ja-JP" altLang="en-US" sz="1400" dirty="0"/>
                  <a:t>（完全グラフ）を解く</a:t>
                </a:r>
                <a:endParaRPr lang="en-US" altLang="ja-JP" sz="1400" dirty="0"/>
              </a:p>
              <a:p>
                <a:r>
                  <a:rPr lang="en-US" altLang="ja-JP" sz="1400" dirty="0"/>
                  <a:t>Seg</a:t>
                </a:r>
                <a:r>
                  <a:rPr lang="ja-JP" altLang="en-US" sz="1400" dirty="0"/>
                  <a:t>グラフあるいは</a:t>
                </a:r>
                <a:r>
                  <a:rPr lang="en-US" altLang="ja-JP" sz="1400" dirty="0"/>
                  <a:t>Nei</a:t>
                </a:r>
                <a:r>
                  <a:rPr lang="ja-JP" altLang="en-US" sz="1400" dirty="0"/>
                  <a:t>グラフの</a:t>
                </a:r>
                <a:r>
                  <a:rPr lang="en-US" altLang="ja-JP" sz="1400" dirty="0"/>
                  <a:t>TSP</a:t>
                </a:r>
                <a:r>
                  <a:rPr lang="ja-JP" altLang="en-US" sz="1400" dirty="0"/>
                  <a:t>を解く</a:t>
                </a:r>
                <a:endParaRPr lang="en-US" altLang="ja-JP" sz="1400" dirty="0"/>
              </a:p>
              <a:p>
                <a:r>
                  <a:rPr lang="ja-JP" altLang="en-US" sz="1400" dirty="0"/>
                  <a:t>が同じである</a:t>
                </a:r>
                <a:endParaRPr lang="en-US" altLang="ja-JP" sz="1400" dirty="0"/>
              </a:p>
              <a:p>
                <a:endParaRPr lang="en-US" altLang="zh-CN" sz="1400" b="1" dirty="0"/>
              </a:p>
            </p:txBody>
          </p:sp>
        </mc:Choice>
        <mc:Fallback xmlns="">
          <p:sp>
            <p:nvSpPr>
              <p:cNvPr id="11" name="文本框 10">
                <a:extLst>
                  <a:ext uri="{FF2B5EF4-FFF2-40B4-BE49-F238E27FC236}">
                    <a16:creationId xmlns:a16="http://schemas.microsoft.com/office/drawing/2014/main" id="{76C81A38-7E4D-7B8A-7229-4BB90F16D4B5}"/>
                  </a:ext>
                </a:extLst>
              </p:cNvPr>
              <p:cNvSpPr txBox="1">
                <a:spLocks noRot="1" noChangeAspect="1" noMove="1" noResize="1" noEditPoints="1" noAdjustHandles="1" noChangeArrowheads="1" noChangeShapeType="1" noTextEdit="1"/>
              </p:cNvSpPr>
              <p:nvPr/>
            </p:nvSpPr>
            <p:spPr>
              <a:xfrm>
                <a:off x="395940" y="1406351"/>
                <a:ext cx="5089859" cy="4985980"/>
              </a:xfrm>
              <a:prstGeom prst="rect">
                <a:avLst/>
              </a:prstGeom>
              <a:blipFill>
                <a:blip r:embed="rId2"/>
                <a:stretch>
                  <a:fillRect l="-479" t="-367"/>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E03F3795-46D2-EEF6-F8E2-633904B756DE}"/>
              </a:ext>
            </a:extLst>
          </p:cNvPr>
          <p:cNvSpPr txBox="1"/>
          <p:nvPr/>
        </p:nvSpPr>
        <p:spPr>
          <a:xfrm>
            <a:off x="8348784" y="564316"/>
            <a:ext cx="3506088" cy="307777"/>
          </a:xfrm>
          <a:prstGeom prst="rect">
            <a:avLst/>
          </a:prstGeom>
          <a:noFill/>
          <a:ln>
            <a:solidFill>
              <a:schemeClr val="tx1"/>
            </a:solidFill>
          </a:ln>
        </p:spPr>
        <p:txBody>
          <a:bodyPr wrap="none" rtlCol="0">
            <a:spAutoFit/>
          </a:bodyPr>
          <a:lstStyle/>
          <a:p>
            <a:r>
              <a:rPr lang="en-US" altLang="ja-JP" sz="1400" dirty="0"/>
              <a:t>Concorde</a:t>
            </a:r>
            <a:r>
              <a:rPr lang="ja-JP" altLang="en-US" sz="1400" dirty="0"/>
              <a:t>と</a:t>
            </a:r>
            <a:r>
              <a:rPr lang="en-US" altLang="ja-JP" sz="1400" dirty="0"/>
              <a:t>LKH</a:t>
            </a:r>
            <a:r>
              <a:rPr lang="ja-JP" altLang="en-US" sz="1400" dirty="0"/>
              <a:t>：</a:t>
            </a:r>
            <a:r>
              <a:rPr lang="en-US" altLang="ja-JP" sz="1400" dirty="0"/>
              <a:t>TSP</a:t>
            </a:r>
            <a:r>
              <a:rPr lang="ja-JP" altLang="en-US" sz="1400" dirty="0"/>
              <a:t>問題の専用ソルバー</a:t>
            </a:r>
            <a:endParaRPr lang="zh-CN" altLang="en-US" sz="1400" dirty="0"/>
          </a:p>
        </p:txBody>
      </p:sp>
      <p:sp>
        <p:nvSpPr>
          <p:cNvPr id="4" name="文本框 3">
            <a:extLst>
              <a:ext uri="{FF2B5EF4-FFF2-40B4-BE49-F238E27FC236}">
                <a16:creationId xmlns:a16="http://schemas.microsoft.com/office/drawing/2014/main" id="{37018ECE-AD4F-98A1-8878-D6795DE0E0E8}"/>
              </a:ext>
            </a:extLst>
          </p:cNvPr>
          <p:cNvSpPr txBox="1"/>
          <p:nvPr/>
        </p:nvSpPr>
        <p:spPr>
          <a:xfrm>
            <a:off x="6514844" y="3367737"/>
            <a:ext cx="954107" cy="276999"/>
          </a:xfrm>
          <a:prstGeom prst="rect">
            <a:avLst/>
          </a:prstGeom>
          <a:noFill/>
        </p:spPr>
        <p:txBody>
          <a:bodyPr wrap="none" rtlCol="0">
            <a:spAutoFit/>
          </a:bodyPr>
          <a:lstStyle/>
          <a:p>
            <a:r>
              <a:rPr lang="ja-JP" altLang="en-US" sz="1200" dirty="0"/>
              <a:t>完全グラフ</a:t>
            </a:r>
            <a:endParaRPr lang="zh-CN" altLang="en-US" sz="1200" dirty="0"/>
          </a:p>
        </p:txBody>
      </p:sp>
      <p:sp>
        <p:nvSpPr>
          <p:cNvPr id="6" name="文本框 5">
            <a:extLst>
              <a:ext uri="{FF2B5EF4-FFF2-40B4-BE49-F238E27FC236}">
                <a16:creationId xmlns:a16="http://schemas.microsoft.com/office/drawing/2014/main" id="{E583F8B7-CF39-84C3-DFB0-9E8DFAB0DFB3}"/>
              </a:ext>
            </a:extLst>
          </p:cNvPr>
          <p:cNvSpPr txBox="1"/>
          <p:nvPr/>
        </p:nvSpPr>
        <p:spPr>
          <a:xfrm>
            <a:off x="7842821" y="2451758"/>
            <a:ext cx="1107996" cy="276999"/>
          </a:xfrm>
          <a:prstGeom prst="rect">
            <a:avLst/>
          </a:prstGeom>
          <a:noFill/>
        </p:spPr>
        <p:txBody>
          <a:bodyPr wrap="none" rtlCol="0">
            <a:spAutoFit/>
          </a:bodyPr>
          <a:lstStyle/>
          <a:p>
            <a:r>
              <a:rPr lang="ja-JP" altLang="en-US" sz="1200" dirty="0"/>
              <a:t>元の</a:t>
            </a:r>
            <a:r>
              <a:rPr lang="ja-JP" altLang="en-US" sz="1200" b="1" dirty="0"/>
              <a:t>距離行列</a:t>
            </a:r>
            <a:endParaRPr lang="zh-CN" altLang="en-US" sz="1200" dirty="0"/>
          </a:p>
        </p:txBody>
      </p:sp>
      <p:sp>
        <p:nvSpPr>
          <p:cNvPr id="8" name="箭头: 右 7">
            <a:extLst>
              <a:ext uri="{FF2B5EF4-FFF2-40B4-BE49-F238E27FC236}">
                <a16:creationId xmlns:a16="http://schemas.microsoft.com/office/drawing/2014/main" id="{C5545291-7643-F9E6-BFF6-D93D87C83A5C}"/>
              </a:ext>
            </a:extLst>
          </p:cNvPr>
          <p:cNvSpPr/>
          <p:nvPr/>
        </p:nvSpPr>
        <p:spPr>
          <a:xfrm>
            <a:off x="8000241" y="2790208"/>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6B97590-74A4-C117-F179-FE10EAA8A67E}"/>
              </a:ext>
            </a:extLst>
          </p:cNvPr>
          <p:cNvSpPr txBox="1"/>
          <p:nvPr/>
        </p:nvSpPr>
        <p:spPr>
          <a:xfrm>
            <a:off x="6505358" y="5591204"/>
            <a:ext cx="954107" cy="461665"/>
          </a:xfrm>
          <a:prstGeom prst="rect">
            <a:avLst/>
          </a:prstGeom>
          <a:noFill/>
        </p:spPr>
        <p:txBody>
          <a:bodyPr wrap="none" rtlCol="0">
            <a:spAutoFit/>
          </a:bodyPr>
          <a:lstStyle/>
          <a:p>
            <a:r>
              <a:rPr lang="ja-JP" altLang="en-US" sz="1200" dirty="0"/>
              <a:t>制限された</a:t>
            </a:r>
            <a:endParaRPr lang="en-US" altLang="ja-JP" sz="1200" dirty="0"/>
          </a:p>
          <a:p>
            <a:r>
              <a:rPr lang="ja-JP" altLang="en-US" sz="1200" dirty="0"/>
              <a:t>グラフ</a:t>
            </a:r>
            <a:endParaRPr lang="zh-CN" altLang="en-US" sz="1200" dirty="0"/>
          </a:p>
        </p:txBody>
      </p:sp>
      <p:sp>
        <p:nvSpPr>
          <p:cNvPr id="10" name="箭头: 右 9">
            <a:extLst>
              <a:ext uri="{FF2B5EF4-FFF2-40B4-BE49-F238E27FC236}">
                <a16:creationId xmlns:a16="http://schemas.microsoft.com/office/drawing/2014/main" id="{0DC50E33-011A-91F5-9789-D20686CD636B}"/>
              </a:ext>
            </a:extLst>
          </p:cNvPr>
          <p:cNvSpPr/>
          <p:nvPr/>
        </p:nvSpPr>
        <p:spPr>
          <a:xfrm>
            <a:off x="7977056" y="4999328"/>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37B06D4-FE08-F3D2-A63E-78F390E625FE}"/>
              </a:ext>
            </a:extLst>
          </p:cNvPr>
          <p:cNvSpPr txBox="1"/>
          <p:nvPr/>
        </p:nvSpPr>
        <p:spPr>
          <a:xfrm>
            <a:off x="7879890" y="4502645"/>
            <a:ext cx="954107" cy="461665"/>
          </a:xfrm>
          <a:prstGeom prst="rect">
            <a:avLst/>
          </a:prstGeom>
          <a:noFill/>
        </p:spPr>
        <p:txBody>
          <a:bodyPr wrap="none" rtlCol="0">
            <a:spAutoFit/>
          </a:bodyPr>
          <a:lstStyle/>
          <a:p>
            <a:r>
              <a:rPr lang="ja-JP" altLang="en-US" sz="1200" dirty="0"/>
              <a:t>書き換えた</a:t>
            </a:r>
            <a:endParaRPr lang="en-US" altLang="ja-JP" sz="1200" dirty="0"/>
          </a:p>
          <a:p>
            <a:r>
              <a:rPr lang="ja-JP" altLang="en-US" sz="1200" b="1" dirty="0"/>
              <a:t>距離行列</a:t>
            </a:r>
            <a:endParaRPr lang="zh-CN" altLang="en-US" sz="1200" dirty="0"/>
          </a:p>
        </p:txBody>
      </p:sp>
      <p:graphicFrame>
        <p:nvGraphicFramePr>
          <p:cNvPr id="15" name="表格 14">
            <a:extLst>
              <a:ext uri="{FF2B5EF4-FFF2-40B4-BE49-F238E27FC236}">
                <a16:creationId xmlns:a16="http://schemas.microsoft.com/office/drawing/2014/main" id="{A3078F45-C3EC-F26C-AB9E-379B971D90C1}"/>
              </a:ext>
            </a:extLst>
          </p:cNvPr>
          <p:cNvGraphicFramePr>
            <a:graphicFrameLocks noGrp="1"/>
          </p:cNvGraphicFramePr>
          <p:nvPr>
            <p:extLst>
              <p:ext uri="{D42A27DB-BD31-4B8C-83A1-F6EECF244321}">
                <p14:modId xmlns:p14="http://schemas.microsoft.com/office/powerpoint/2010/main" val="2781798251"/>
              </p:ext>
            </p:extLst>
          </p:nvPr>
        </p:nvGraphicFramePr>
        <p:xfrm>
          <a:off x="9006618" y="1427653"/>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6" name="表格 15">
            <a:extLst>
              <a:ext uri="{FF2B5EF4-FFF2-40B4-BE49-F238E27FC236}">
                <a16:creationId xmlns:a16="http://schemas.microsoft.com/office/drawing/2014/main" id="{9940625F-7115-AE19-AB7B-29F2FBFAC616}"/>
              </a:ext>
            </a:extLst>
          </p:cNvPr>
          <p:cNvGraphicFramePr>
            <a:graphicFrameLocks noGrp="1"/>
          </p:cNvGraphicFramePr>
          <p:nvPr>
            <p:extLst>
              <p:ext uri="{D42A27DB-BD31-4B8C-83A1-F6EECF244321}">
                <p14:modId xmlns:p14="http://schemas.microsoft.com/office/powerpoint/2010/main" val="599100388"/>
              </p:ext>
            </p:extLst>
          </p:nvPr>
        </p:nvGraphicFramePr>
        <p:xfrm>
          <a:off x="9006618" y="4057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7n</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7n</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7" name="组合 16">
            <a:extLst>
              <a:ext uri="{FF2B5EF4-FFF2-40B4-BE49-F238E27FC236}">
                <a16:creationId xmlns:a16="http://schemas.microsoft.com/office/drawing/2014/main" id="{5AE2C588-759D-CE14-4377-18F363CDEB00}"/>
              </a:ext>
            </a:extLst>
          </p:cNvPr>
          <p:cNvGrpSpPr/>
          <p:nvPr/>
        </p:nvGrpSpPr>
        <p:grpSpPr>
          <a:xfrm>
            <a:off x="6200739" y="2115403"/>
            <a:ext cx="1488199" cy="1221609"/>
            <a:chOff x="886691" y="3441643"/>
            <a:chExt cx="1907308" cy="1565640"/>
          </a:xfrm>
        </p:grpSpPr>
        <p:sp>
          <p:nvSpPr>
            <p:cNvPr id="18" name="椭圆 17">
              <a:extLst>
                <a:ext uri="{FF2B5EF4-FFF2-40B4-BE49-F238E27FC236}">
                  <a16:creationId xmlns:a16="http://schemas.microsoft.com/office/drawing/2014/main" id="{0452C684-64C8-3755-FDF7-C357A32013D9}"/>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9" name="椭圆 18">
              <a:extLst>
                <a:ext uri="{FF2B5EF4-FFF2-40B4-BE49-F238E27FC236}">
                  <a16:creationId xmlns:a16="http://schemas.microsoft.com/office/drawing/2014/main" id="{9ED7C0A7-42F0-C97D-553E-DCDC42C2B22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0" name="椭圆 19">
              <a:extLst>
                <a:ext uri="{FF2B5EF4-FFF2-40B4-BE49-F238E27FC236}">
                  <a16:creationId xmlns:a16="http://schemas.microsoft.com/office/drawing/2014/main" id="{07A440E5-9C95-8F77-6FFE-DF4C7F6010C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1" name="椭圆 20">
              <a:extLst>
                <a:ext uri="{FF2B5EF4-FFF2-40B4-BE49-F238E27FC236}">
                  <a16:creationId xmlns:a16="http://schemas.microsoft.com/office/drawing/2014/main" id="{4BF4E5F6-C362-FB47-0BE8-611A5743BDC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2" name="椭圆 21">
              <a:extLst>
                <a:ext uri="{FF2B5EF4-FFF2-40B4-BE49-F238E27FC236}">
                  <a16:creationId xmlns:a16="http://schemas.microsoft.com/office/drawing/2014/main" id="{B3C49346-FDEB-7D71-C23C-5204BB0454B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3" name="直接连接符 22">
              <a:extLst>
                <a:ext uri="{FF2B5EF4-FFF2-40B4-BE49-F238E27FC236}">
                  <a16:creationId xmlns:a16="http://schemas.microsoft.com/office/drawing/2014/main" id="{91E2DF4B-F2E2-CFB8-3603-A0759A626019}"/>
                </a:ext>
              </a:extLst>
            </p:cNvPr>
            <p:cNvCxnSpPr>
              <a:cxnSpLocks/>
              <a:stCxn id="18" idx="5"/>
              <a:endCxn id="2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C0BF3A90-5F48-F144-873F-5AD990CC7FCB}"/>
                </a:ext>
              </a:extLst>
            </p:cNvPr>
            <p:cNvCxnSpPr>
              <a:stCxn id="18" idx="5"/>
              <a:endCxn id="2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A242B84-05D7-6D23-5919-4EF5AA259CAA}"/>
                </a:ext>
              </a:extLst>
            </p:cNvPr>
            <p:cNvCxnSpPr>
              <a:stCxn id="18" idx="5"/>
              <a:endCxn id="19"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E0FE320A-4760-CABA-F8A8-0EF555506AC0}"/>
                </a:ext>
              </a:extLst>
            </p:cNvPr>
            <p:cNvCxnSpPr>
              <a:stCxn id="18" idx="5"/>
              <a:endCxn id="2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AA09EA14-5F61-AF68-02EB-43D3DB264BE9}"/>
                </a:ext>
              </a:extLst>
            </p:cNvPr>
            <p:cNvCxnSpPr>
              <a:stCxn id="20" idx="3"/>
              <a:endCxn id="2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61987FDB-F4AE-9B62-46B8-E712F2B8A178}"/>
                </a:ext>
              </a:extLst>
            </p:cNvPr>
            <p:cNvCxnSpPr>
              <a:stCxn id="20" idx="3"/>
              <a:endCxn id="19"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507FE570-8F53-205B-F897-0E8859F3FA0F}"/>
                </a:ext>
              </a:extLst>
            </p:cNvPr>
            <p:cNvCxnSpPr>
              <a:stCxn id="20" idx="3"/>
              <a:endCxn id="22"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AFCDAB2F-F173-AA46-80F0-4E5CDBB0E2F2}"/>
                </a:ext>
              </a:extLst>
            </p:cNvPr>
            <p:cNvCxnSpPr>
              <a:stCxn id="21" idx="1"/>
              <a:endCxn id="19"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CC936485-2235-9B98-E10F-8AD7B3304706}"/>
                </a:ext>
              </a:extLst>
            </p:cNvPr>
            <p:cNvCxnSpPr>
              <a:stCxn id="21" idx="1"/>
              <a:endCxn id="22"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88157D27-B811-1FB3-3C38-B003092294A7}"/>
                </a:ext>
              </a:extLst>
            </p:cNvPr>
            <p:cNvCxnSpPr>
              <a:stCxn id="19" idx="0"/>
              <a:endCxn id="2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3" name="组合 32">
            <a:extLst>
              <a:ext uri="{FF2B5EF4-FFF2-40B4-BE49-F238E27FC236}">
                <a16:creationId xmlns:a16="http://schemas.microsoft.com/office/drawing/2014/main" id="{0C818098-AFF1-C104-6AAE-9B2B592D60BE}"/>
              </a:ext>
            </a:extLst>
          </p:cNvPr>
          <p:cNvGrpSpPr/>
          <p:nvPr/>
        </p:nvGrpSpPr>
        <p:grpSpPr>
          <a:xfrm>
            <a:off x="6125284" y="4225345"/>
            <a:ext cx="1488199" cy="1221609"/>
            <a:chOff x="886691" y="3441643"/>
            <a:chExt cx="1907308" cy="1565640"/>
          </a:xfrm>
        </p:grpSpPr>
        <p:sp>
          <p:nvSpPr>
            <p:cNvPr id="34" name="椭圆 33">
              <a:extLst>
                <a:ext uri="{FF2B5EF4-FFF2-40B4-BE49-F238E27FC236}">
                  <a16:creationId xmlns:a16="http://schemas.microsoft.com/office/drawing/2014/main" id="{AFD849C3-6AA8-0E3C-73A9-03DBC8FA924A}"/>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5" name="椭圆 34">
              <a:extLst>
                <a:ext uri="{FF2B5EF4-FFF2-40B4-BE49-F238E27FC236}">
                  <a16:creationId xmlns:a16="http://schemas.microsoft.com/office/drawing/2014/main" id="{9BEF0B67-E098-200C-00B5-9AB0DE4503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6" name="椭圆 35">
              <a:extLst>
                <a:ext uri="{FF2B5EF4-FFF2-40B4-BE49-F238E27FC236}">
                  <a16:creationId xmlns:a16="http://schemas.microsoft.com/office/drawing/2014/main" id="{9E54C3C2-C924-DB7E-4BE0-6509512FC0A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7" name="椭圆 36">
              <a:extLst>
                <a:ext uri="{FF2B5EF4-FFF2-40B4-BE49-F238E27FC236}">
                  <a16:creationId xmlns:a16="http://schemas.microsoft.com/office/drawing/2014/main" id="{7D654EF1-FC5B-49E4-C99E-6B7F980D32A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8" name="椭圆 37">
              <a:extLst>
                <a:ext uri="{FF2B5EF4-FFF2-40B4-BE49-F238E27FC236}">
                  <a16:creationId xmlns:a16="http://schemas.microsoft.com/office/drawing/2014/main" id="{60FE5A5B-BF71-7998-D8B8-9BEBC038B53B}"/>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9" name="直接连接符 38">
              <a:extLst>
                <a:ext uri="{FF2B5EF4-FFF2-40B4-BE49-F238E27FC236}">
                  <a16:creationId xmlns:a16="http://schemas.microsoft.com/office/drawing/2014/main" id="{B30241BF-A121-0F2B-3640-A4D6950E833D}"/>
                </a:ext>
              </a:extLst>
            </p:cNvPr>
            <p:cNvCxnSpPr>
              <a:cxnSpLocks/>
              <a:stCxn id="34" idx="5"/>
              <a:endCxn id="36"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8B5B30C2-3620-E7F9-D2B3-8D27D1AB5C12}"/>
                </a:ext>
              </a:extLst>
            </p:cNvPr>
            <p:cNvCxnSpPr>
              <a:stCxn id="34" idx="5"/>
              <a:endCxn id="3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985A3977-76EE-8752-C1A6-58421F58DAC4}"/>
                </a:ext>
              </a:extLst>
            </p:cNvPr>
            <p:cNvCxnSpPr>
              <a:stCxn id="34" idx="5"/>
              <a:endCxn id="35"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0A1BD93-41AB-A6DE-AE5F-049C962FE296}"/>
                </a:ext>
              </a:extLst>
            </p:cNvPr>
            <p:cNvCxnSpPr>
              <a:stCxn id="34" idx="5"/>
              <a:endCxn id="3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04A3FBF6-8787-69B3-366A-763D053960D9}"/>
                </a:ext>
              </a:extLst>
            </p:cNvPr>
            <p:cNvCxnSpPr>
              <a:stCxn id="36" idx="3"/>
              <a:endCxn id="3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E6D3319E-6FDC-1168-363F-D248218C7F73}"/>
                </a:ext>
              </a:extLst>
            </p:cNvPr>
            <p:cNvCxnSpPr>
              <a:stCxn id="36" idx="3"/>
              <a:endCxn id="35"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725520EB-09AB-AD89-2CE1-4222AB4CA939}"/>
                </a:ext>
              </a:extLst>
            </p:cNvPr>
            <p:cNvCxnSpPr>
              <a:stCxn id="36" idx="3"/>
              <a:endCxn id="38"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F59DA761-D911-E3D1-17E6-E149D82E993B}"/>
                </a:ext>
              </a:extLst>
            </p:cNvPr>
            <p:cNvCxnSpPr>
              <a:stCxn id="37" idx="1"/>
              <a:endCxn id="35"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53539DC2-BC93-3822-5466-A2322647E168}"/>
                </a:ext>
              </a:extLst>
            </p:cNvPr>
            <p:cNvCxnSpPr>
              <a:stCxn id="37" idx="1"/>
              <a:endCxn id="38"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15D3E738-C144-DD14-77C5-2AE99FEAE471}"/>
                </a:ext>
              </a:extLst>
            </p:cNvPr>
            <p:cNvCxnSpPr>
              <a:stCxn id="35" idx="0"/>
              <a:endCxn id="3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60581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モデルの二次項の数が多く過ぎる</a:t>
            </a:r>
            <a:endParaRPr lang="en-US" altLang="zh-CN"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問題の完全グラフから辺を削除することで</a:t>
            </a:r>
            <a:endParaRPr lang="en-US" altLang="ja-JP" dirty="0"/>
          </a:p>
          <a:p>
            <a:r>
              <a:rPr lang="ja-JP" altLang="en-US" dirty="0"/>
              <a:t>目的関数の二次項の数を減らす手法を提案した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3703603" y="4686284"/>
            <a:ext cx="4784791" cy="1807192"/>
            <a:chOff x="879656" y="4369488"/>
            <a:chExt cx="4784791" cy="1807192"/>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620957" cy="729351"/>
              <a:chOff x="8969674" y="4777294"/>
              <a:chExt cx="1620957" cy="729351"/>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367682" cy="307777"/>
            </a:xfrm>
            <a:prstGeom prst="rect">
              <a:avLst/>
            </a:prstGeom>
            <a:noFill/>
          </p:spPr>
          <p:txBody>
            <a:bodyPr wrap="none" rtlCol="0">
              <a:spAutoFit/>
            </a:bodyPr>
            <a:lstStyle/>
            <a:p>
              <a:r>
                <a:rPr lang="en-US" altLang="zh-CN" sz="1400" dirty="0"/>
                <a:t>TSP</a:t>
              </a:r>
              <a:r>
                <a:rPr lang="ja-JP" altLang="en-US" sz="1400" dirty="0"/>
                <a:t>完全グラフ</a:t>
              </a:r>
              <a:endParaRPr lang="zh-CN" altLang="en-US" sz="1400"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367682" cy="523220"/>
            </a:xfrm>
            <a:prstGeom prst="rect">
              <a:avLst/>
            </a:prstGeom>
            <a:noFill/>
          </p:spPr>
          <p:txBody>
            <a:bodyPr wrap="none" rtlCol="0">
              <a:spAutoFit/>
            </a:bodyPr>
            <a:lstStyle/>
            <a:p>
              <a:r>
                <a:rPr lang="en-US" altLang="zh-CN" sz="1400" dirty="0"/>
                <a:t>TSP</a:t>
              </a:r>
              <a:r>
                <a:rPr lang="ja-JP" altLang="en-US" sz="1400" dirty="0"/>
                <a:t>制限された</a:t>
              </a:r>
              <a:endParaRPr lang="en-US" altLang="ja-JP" sz="1400" dirty="0"/>
            </a:p>
            <a:p>
              <a:r>
                <a:rPr lang="ja-JP" altLang="en-US" sz="1400" dirty="0"/>
                <a:t>グラフ</a:t>
              </a:r>
              <a:endParaRPr lang="zh-CN" altLang="en-US" sz="1400" dirty="0"/>
            </a:p>
          </p:txBody>
        </p:sp>
      </p:grpSp>
    </p:spTree>
    <p:extLst>
      <p:ext uri="{BB962C8B-B14F-4D97-AF65-F5344CB8AC3E}">
        <p14:creationId xmlns:p14="http://schemas.microsoft.com/office/powerpoint/2010/main" val="8525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8" y="1108898"/>
            <a:ext cx="7099362" cy="1631216"/>
          </a:xfrm>
          <a:prstGeom prst="rect">
            <a:avLst/>
          </a:prstGeom>
          <a:noFill/>
        </p:spPr>
        <p:txBody>
          <a:bodyPr wrap="square">
            <a:spAutoFit/>
          </a:bodyPr>
          <a:lstStyle/>
          <a:p>
            <a:pPr marL="285750" indent="-285750">
              <a:buFont typeface="Wingdings" panose="05000000000000000000" pitchFamily="2" charset="2"/>
              <a:buChar char="Ø"/>
            </a:pPr>
            <a:r>
              <a:rPr lang="ja-JP" altLang="en-US" sz="1600" b="1" dirty="0"/>
              <a:t>目的関数の二次項を削減する</a:t>
            </a:r>
            <a:endParaRPr lang="en-US" altLang="ja-JP" sz="1600" b="1" dirty="0"/>
          </a:p>
          <a:p>
            <a:endParaRPr lang="en-US" altLang="zh-CN" sz="1400" dirty="0"/>
          </a:p>
          <a:p>
            <a:r>
              <a:rPr lang="ja-JP" altLang="en-US" sz="1400" dirty="0"/>
              <a:t>制限されたグラフで存在しない辺は考慮しなくても良いことで</a:t>
            </a:r>
            <a:endParaRPr lang="en-US" altLang="ja-JP" sz="1400" dirty="0"/>
          </a:p>
          <a:p>
            <a:r>
              <a:rPr lang="ja-JP" altLang="en-US" sz="1400" dirty="0"/>
              <a:t>元の目的関数の二次項を削減できる</a:t>
            </a:r>
            <a:endParaRPr lang="en-US" altLang="zh-CN" sz="1400" dirty="0"/>
          </a:p>
          <a:p>
            <a:endParaRPr lang="en-US" altLang="zh-CN" sz="1400" dirty="0"/>
          </a:p>
          <a:p>
            <a:r>
              <a:rPr lang="ja-JP" altLang="en-US" sz="1400" dirty="0"/>
              <a:t>例えば：</a:t>
            </a:r>
            <a:endParaRPr lang="en-US" altLang="ja-JP" sz="1400" dirty="0"/>
          </a:p>
          <a:p>
            <a:r>
              <a:rPr lang="ja-JP" altLang="en-US" sz="1400" dirty="0"/>
              <a:t>町五つある</a:t>
            </a:r>
            <a:r>
              <a:rPr lang="en-US" altLang="ja-JP" sz="1400" dirty="0"/>
              <a:t>TSP</a:t>
            </a:r>
            <a:r>
              <a:rPr lang="ja-JP" altLang="en-US" sz="1400" dirty="0"/>
              <a:t>インスタンス</a:t>
            </a:r>
            <a:endParaRPr lang="zh-CN" altLang="en-US" sz="14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114238" y="3429000"/>
            <a:ext cx="954107" cy="276999"/>
          </a:xfrm>
          <a:prstGeom prst="rect">
            <a:avLst/>
          </a:prstGeom>
          <a:noFill/>
        </p:spPr>
        <p:txBody>
          <a:bodyPr wrap="none" rtlCol="0">
            <a:spAutoFit/>
          </a:bodyPr>
          <a:lstStyle/>
          <a:p>
            <a:r>
              <a:rPr lang="ja-JP" altLang="en-US" sz="1200" dirty="0"/>
              <a:t>完全グラフ</a:t>
            </a:r>
            <a:endParaRPr lang="zh-CN" altLang="en-US" sz="12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890516" y="3230742"/>
            <a:ext cx="1107996" cy="276999"/>
          </a:xfrm>
          <a:prstGeom prst="rect">
            <a:avLst/>
          </a:prstGeom>
          <a:noFill/>
        </p:spPr>
        <p:txBody>
          <a:bodyPr wrap="none" rtlCol="0">
            <a:spAutoFit/>
          </a:bodyPr>
          <a:lstStyle/>
          <a:p>
            <a:r>
              <a:rPr lang="ja-JP" altLang="en-US" sz="1200" dirty="0"/>
              <a:t>元の</a:t>
            </a:r>
            <a:r>
              <a:rPr lang="ja-JP" altLang="en-US" sz="1200" b="1" dirty="0"/>
              <a:t>距離行列</a:t>
            </a:r>
            <a:endParaRPr lang="zh-CN" altLang="en-US" sz="1200" dirty="0"/>
          </a:p>
        </p:txBody>
      </p:sp>
      <p:sp>
        <p:nvSpPr>
          <p:cNvPr id="13" name="箭头: 右 12">
            <a:extLst>
              <a:ext uri="{FF2B5EF4-FFF2-40B4-BE49-F238E27FC236}">
                <a16:creationId xmlns:a16="http://schemas.microsoft.com/office/drawing/2014/main" id="{922D95BC-3FB5-FDBE-E429-81EAF3C59F46}"/>
              </a:ext>
            </a:extLst>
          </p:cNvPr>
          <p:cNvSpPr/>
          <p:nvPr/>
        </p:nvSpPr>
        <p:spPr>
          <a:xfrm>
            <a:off x="3047936" y="3569192"/>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6209" y="5474720"/>
            <a:ext cx="954107" cy="461665"/>
          </a:xfrm>
          <a:prstGeom prst="rect">
            <a:avLst/>
          </a:prstGeom>
          <a:noFill/>
        </p:spPr>
        <p:txBody>
          <a:bodyPr wrap="none" rtlCol="0">
            <a:spAutoFit/>
          </a:bodyPr>
          <a:lstStyle/>
          <a:p>
            <a:r>
              <a:rPr lang="ja-JP" altLang="en-US" sz="1200" dirty="0"/>
              <a:t>制限された</a:t>
            </a:r>
            <a:endParaRPr lang="en-US" altLang="ja-JP" sz="1200" dirty="0"/>
          </a:p>
          <a:p>
            <a:r>
              <a:rPr lang="ja-JP" altLang="en-US" sz="1200" dirty="0"/>
              <a:t>グラフ</a:t>
            </a:r>
            <a:endParaRPr lang="zh-CN" altLang="en-US" sz="1200" dirty="0"/>
          </a:p>
        </p:txBody>
      </p:sp>
      <p:sp>
        <p:nvSpPr>
          <p:cNvPr id="33" name="箭头: 右 32">
            <a:extLst>
              <a:ext uri="{FF2B5EF4-FFF2-40B4-BE49-F238E27FC236}">
                <a16:creationId xmlns:a16="http://schemas.microsoft.com/office/drawing/2014/main" id="{D34071C3-38C7-CE9E-0886-70B25A04E267}"/>
              </a:ext>
            </a:extLst>
          </p:cNvPr>
          <p:cNvSpPr/>
          <p:nvPr/>
        </p:nvSpPr>
        <p:spPr>
          <a:xfrm>
            <a:off x="3024751" y="572610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927585" y="5229424"/>
            <a:ext cx="954107" cy="461665"/>
          </a:xfrm>
          <a:prstGeom prst="rect">
            <a:avLst/>
          </a:prstGeom>
          <a:noFill/>
        </p:spPr>
        <p:txBody>
          <a:bodyPr wrap="none" rtlCol="0">
            <a:spAutoFit/>
          </a:bodyPr>
          <a:lstStyle/>
          <a:p>
            <a:r>
              <a:rPr lang="ja-JP" altLang="en-US" sz="1200" dirty="0"/>
              <a:t>書き換えた</a:t>
            </a:r>
            <a:endParaRPr lang="en-US" altLang="ja-JP" sz="1200" dirty="0"/>
          </a:p>
          <a:p>
            <a:r>
              <a:rPr lang="ja-JP" altLang="en-US" sz="1200" b="1" dirty="0"/>
              <a:t>距離行列</a:t>
            </a:r>
            <a:endParaRPr lang="zh-CN" altLang="en-US" sz="12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7698462" y="1108898"/>
            <a:ext cx="4493538" cy="954107"/>
          </a:xfrm>
          <a:prstGeom prst="rect">
            <a:avLst/>
          </a:prstGeom>
          <a:noFill/>
        </p:spPr>
        <p:txBody>
          <a:bodyPr wrap="none" rtlCol="0">
            <a:spAutoFit/>
          </a:bodyPr>
          <a:lstStyle/>
          <a:p>
            <a:r>
              <a:rPr lang="ja-JP" altLang="en-US" sz="1400" dirty="0"/>
              <a:t>書き換えた距離で</a:t>
            </a:r>
            <a:endParaRPr lang="en-US" altLang="ja-JP" sz="1400" dirty="0"/>
          </a:p>
          <a:p>
            <a:r>
              <a:rPr lang="ja-JP" altLang="en-US" sz="1400" dirty="0"/>
              <a:t>全要素（対角成分は除く）は距離行列の最大値を引く</a:t>
            </a:r>
            <a:endParaRPr lang="en-US" altLang="ja-JP" sz="1400" dirty="0"/>
          </a:p>
          <a:p>
            <a:endParaRPr lang="en-US" altLang="zh-CN" sz="1400" dirty="0"/>
          </a:p>
          <a:p>
            <a:r>
              <a:rPr lang="ja-JP" altLang="en-US" sz="1400" dirty="0"/>
              <a:t>全要素は同一の値を引くと問題は変わらない</a:t>
            </a:r>
            <a:endParaRPr lang="zh-CN" altLang="en-US" sz="1400"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7698462" y="4489389"/>
                <a:ext cx="4493538" cy="1403846"/>
              </a:xfrm>
              <a:prstGeom prst="rect">
                <a:avLst/>
              </a:prstGeom>
              <a:noFill/>
            </p:spPr>
            <p:txBody>
              <a:bodyPr wrap="square" rtlCol="0">
                <a:spAutoFit/>
              </a:bodyPr>
              <a:lstStyle/>
              <a:p>
                <a:r>
                  <a:rPr lang="ja-JP" altLang="en-US" sz="1400" dirty="0"/>
                  <a:t>それで，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2,5</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3,5</m:t>
                        </m:r>
                      </m:sub>
                    </m:sSub>
                  </m:oMath>
                </a14:m>
                <a:r>
                  <a:rPr lang="ja-JP" altLang="en-US" sz="1400" dirty="0"/>
                  <a:t>が</a:t>
                </a:r>
                <a14:m>
                  <m:oMath xmlns:m="http://schemas.openxmlformats.org/officeDocument/2006/math">
                    <m:r>
                      <a:rPr lang="en-US" altLang="ja-JP" sz="1400" b="0" i="1" dirty="0" smtClean="0">
                        <a:solidFill>
                          <a:srgbClr val="FF0000"/>
                        </a:solidFill>
                        <a:latin typeface="Cambria Math" panose="02040503050406030204" pitchFamily="18" charset="0"/>
                      </a:rPr>
                      <m:t>0</m:t>
                    </m:r>
                  </m:oMath>
                </a14:m>
                <a:r>
                  <a:rPr lang="ja-JP" altLang="en-US" sz="1400" dirty="0"/>
                  <a:t>になる</a:t>
                </a:r>
                <a:endParaRPr lang="en-US" altLang="ja-JP" sz="1400" dirty="0"/>
              </a:p>
              <a:p>
                <a:endParaRPr lang="en-US" altLang="zh-CN" sz="1400" dirty="0"/>
              </a:p>
              <a:p>
                <a:r>
                  <a:rPr lang="ja-JP" altLang="en-US" sz="1400" dirty="0"/>
                  <a:t>目的関数で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1,3</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2,4</m:t>
                        </m:r>
                      </m:sub>
                    </m:sSub>
                  </m:oMath>
                </a14:m>
                <a:r>
                  <a:rPr lang="ja-JP" altLang="en-US" sz="1400" dirty="0"/>
                  <a:t>関連する二次項は全部</a:t>
                </a:r>
                <a14:m>
                  <m:oMath xmlns:m="http://schemas.openxmlformats.org/officeDocument/2006/math">
                    <m:r>
                      <a:rPr lang="en-US" altLang="ja-JP" sz="1400" b="0" i="1" smtClean="0">
                        <a:latin typeface="Cambria Math" panose="02040503050406030204" pitchFamily="18" charset="0"/>
                      </a:rPr>
                      <m:t>0</m:t>
                    </m:r>
                  </m:oMath>
                </a14:m>
                <a:r>
                  <a:rPr lang="ja-JP" altLang="en-US" sz="1400" dirty="0"/>
                  <a:t>になることで目的関数の二次項が削減できる</a:t>
                </a:r>
                <a:endParaRPr lang="en-US" altLang="ja-JP" sz="1400" dirty="0"/>
              </a:p>
              <a:p>
                <a:endParaRPr lang="en-US" altLang="zh-CN" sz="1400" dirty="0"/>
              </a:p>
              <a:p>
                <a:r>
                  <a:rPr lang="ja-JP" altLang="en-US" sz="1400" dirty="0"/>
                  <a:t>このインスタンスで二次項が</a:t>
                </a:r>
                <a14:m>
                  <m:oMath xmlns:m="http://schemas.openxmlformats.org/officeDocument/2006/math">
                    <m:r>
                      <a:rPr lang="en-US" altLang="ja-JP" sz="1400" i="1" dirty="0" smtClean="0">
                        <a:latin typeface="Cambria Math" panose="02040503050406030204" pitchFamily="18" charset="0"/>
                      </a:rPr>
                      <m:t>20</m:t>
                    </m:r>
                  </m:oMath>
                </a14:m>
                <a:r>
                  <a:rPr lang="ja-JP" altLang="en-US" sz="1400" dirty="0"/>
                  <a:t>個削減できる</a:t>
                </a:r>
                <a:endParaRPr lang="zh-CN" altLang="en-US" sz="1400"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7698462" y="4489389"/>
                <a:ext cx="4493538" cy="1403846"/>
              </a:xfrm>
              <a:prstGeom prst="rect">
                <a:avLst/>
              </a:prstGeom>
              <a:blipFill>
                <a:blip r:embed="rId2"/>
                <a:stretch>
                  <a:fillRect l="-407" b="-3463"/>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4120197822"/>
              </p:ext>
            </p:extLst>
          </p:nvPr>
        </p:nvGraphicFramePr>
        <p:xfrm>
          <a:off x="4114800" y="2063005"/>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203223684"/>
              </p:ext>
            </p:extLst>
          </p:nvPr>
        </p:nvGraphicFramePr>
        <p:xfrm>
          <a:off x="4114800" y="4431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1189148" y="3161644"/>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64685627"/>
              </p:ext>
            </p:extLst>
          </p:nvPr>
        </p:nvGraphicFramePr>
        <p:xfrm>
          <a:off x="8335556" y="2096349"/>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6" name="组合 5">
            <a:extLst>
              <a:ext uri="{FF2B5EF4-FFF2-40B4-BE49-F238E27FC236}">
                <a16:creationId xmlns:a16="http://schemas.microsoft.com/office/drawing/2014/main" id="{007F3B7C-2C7F-716C-08AA-9BDDF8147485}"/>
              </a:ext>
            </a:extLst>
          </p:cNvPr>
          <p:cNvGrpSpPr/>
          <p:nvPr/>
        </p:nvGrpSpPr>
        <p:grpSpPr>
          <a:xfrm>
            <a:off x="1071682" y="5115302"/>
            <a:ext cx="1488199" cy="1221609"/>
            <a:chOff x="886691" y="3441643"/>
            <a:chExt cx="1907308" cy="1565640"/>
          </a:xfrm>
        </p:grpSpPr>
        <p:sp>
          <p:nvSpPr>
            <p:cNvPr id="7" name="椭圆 6">
              <a:extLst>
                <a:ext uri="{FF2B5EF4-FFF2-40B4-BE49-F238E27FC236}">
                  <a16:creationId xmlns:a16="http://schemas.microsoft.com/office/drawing/2014/main" id="{DA85AE73-C845-8873-74D9-64D36FF262A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 name="椭圆 7">
              <a:extLst>
                <a:ext uri="{FF2B5EF4-FFF2-40B4-BE49-F238E27FC236}">
                  <a16:creationId xmlns:a16="http://schemas.microsoft.com/office/drawing/2014/main" id="{EC97401F-32D0-934E-339F-DCCF81E24FDB}"/>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9" name="椭圆 8">
              <a:extLst>
                <a:ext uri="{FF2B5EF4-FFF2-40B4-BE49-F238E27FC236}">
                  <a16:creationId xmlns:a16="http://schemas.microsoft.com/office/drawing/2014/main" id="{CFCA9FED-1A75-F6F1-8D07-DCD44A1AD637}"/>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2842183F-DC20-E56C-6FAC-7AD9FD0E0478}"/>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DA83E163-B008-F31F-CC2C-DFCD78A4EF9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4" name="直接连接符 13">
              <a:extLst>
                <a:ext uri="{FF2B5EF4-FFF2-40B4-BE49-F238E27FC236}">
                  <a16:creationId xmlns:a16="http://schemas.microsoft.com/office/drawing/2014/main" id="{9C8E8BB5-10D7-1995-7B5A-49F9FBDCFA6C}"/>
                </a:ext>
              </a:extLst>
            </p:cNvPr>
            <p:cNvCxnSpPr>
              <a:cxnSpLocks/>
              <a:stCxn id="7" idx="5"/>
              <a:endCxn id="9"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A59F22C-AEEB-EF11-CC01-FE68FA66E57B}"/>
                </a:ext>
              </a:extLst>
            </p:cNvPr>
            <p:cNvCxnSpPr>
              <a:stCxn id="7" idx="5"/>
              <a:endCxn id="1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72C42933-EF6D-A0D8-E702-8EC513831768}"/>
                </a:ext>
              </a:extLst>
            </p:cNvPr>
            <p:cNvCxnSpPr>
              <a:stCxn id="7" idx="5"/>
              <a:endCxn id="8"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99C4CE9A-3A9E-95B1-FD58-5648BFEE8FCB}"/>
                </a:ext>
              </a:extLst>
            </p:cNvPr>
            <p:cNvCxnSpPr>
              <a:stCxn id="7" idx="5"/>
              <a:endCxn id="1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7EDD452D-2A08-C659-CCD7-7418FE6F037B}"/>
                </a:ext>
              </a:extLst>
            </p:cNvPr>
            <p:cNvCxnSpPr>
              <a:stCxn id="9" idx="3"/>
              <a:endCxn id="1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17726C8-E47A-985D-95E0-18D25CB66F9A}"/>
                </a:ext>
              </a:extLst>
            </p:cNvPr>
            <p:cNvCxnSpPr>
              <a:stCxn id="9" idx="3"/>
              <a:endCxn id="8"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1D0ED187-F04C-AE78-FFEB-84DD5BCCD201}"/>
                </a:ext>
              </a:extLst>
            </p:cNvPr>
            <p:cNvCxnSpPr>
              <a:stCxn id="9" idx="3"/>
              <a:endCxn id="1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B723AA4-27BE-5C1E-E004-41BCD2443D11}"/>
                </a:ext>
              </a:extLst>
            </p:cNvPr>
            <p:cNvCxnSpPr>
              <a:stCxn id="11" idx="1"/>
              <a:endCxn id="8"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273D350-E2F3-4B62-AD39-80828F108EA2}"/>
                </a:ext>
              </a:extLst>
            </p:cNvPr>
            <p:cNvCxnSpPr>
              <a:stCxn id="11" idx="1"/>
              <a:endCxn id="1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5AA2C566-20A6-CB72-DA42-EB56742AD93C}"/>
                </a:ext>
              </a:extLst>
            </p:cNvPr>
            <p:cNvCxnSpPr>
              <a:stCxn id="8" idx="0"/>
              <a:endCxn id="1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20949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190249" y="1232755"/>
                <a:ext cx="6857097" cy="1084015"/>
              </a:xfrm>
              <a:prstGeom prst="rect">
                <a:avLst/>
              </a:prstGeom>
              <a:noFill/>
            </p:spPr>
            <p:txBody>
              <a:bodyPr wrap="square">
                <a:spAutoFit/>
              </a:bodyPr>
              <a:lstStyle/>
              <a:p>
                <a:pPr marL="285750" indent="-285750">
                  <a:buFont typeface="Wingdings" panose="05000000000000000000" pitchFamily="2" charset="2"/>
                  <a:buChar char="Ø"/>
                </a:pPr>
                <a:r>
                  <a:rPr lang="ja-JP" altLang="en-US" sz="1600" b="1" dirty="0"/>
                  <a:t>目的関数の二次項の削減率</a:t>
                </a:r>
                <a:endParaRPr lang="en-US" altLang="ja-JP" sz="1600" b="1" dirty="0"/>
              </a:p>
              <a:p>
                <a:endParaRPr lang="en-US" altLang="zh-CN" sz="1100" dirty="0"/>
              </a:p>
              <a:p>
                <a:r>
                  <a:rPr lang="ja-JP" altLang="en-US" sz="1400" dirty="0"/>
                  <a:t>削減率 </a:t>
                </a:r>
                <a:r>
                  <a:rPr lang="en-US" altLang="ja-JP" sz="1400" dirty="0"/>
                  <a:t>= </a:t>
                </a:r>
                <a14:m>
                  <m:oMath xmlns:m="http://schemas.openxmlformats.org/officeDocument/2006/math">
                    <m:f>
                      <m:fPr>
                        <m:ctrlPr>
                          <a:rPr lang="en-US" altLang="ja-JP" sz="1400" i="1" smtClean="0">
                            <a:latin typeface="Cambria Math" panose="02040503050406030204" pitchFamily="18" charset="0"/>
                          </a:rPr>
                        </m:ctrlPr>
                      </m:fPr>
                      <m:num>
                        <m:r>
                          <a:rPr lang="ja-JP" altLang="en-US" sz="1400" i="1">
                            <a:latin typeface="Cambria Math" panose="02040503050406030204" pitchFamily="18" charset="0"/>
                          </a:rPr>
                          <m:t>制限しない</m:t>
                        </m:r>
                        <m:r>
                          <m:rPr>
                            <m:sty m:val="p"/>
                          </m:rPr>
                          <a:rPr lang="en-US" altLang="ja-JP" sz="1400" i="1">
                            <a:latin typeface="Cambria Math" panose="02040503050406030204" pitchFamily="18" charset="0"/>
                          </a:rPr>
                          <m:t>TSP</m:t>
                        </m:r>
                        <m:r>
                          <a:rPr lang="ja-JP" altLang="en-US" sz="1400" i="1">
                            <a:latin typeface="Cambria Math" panose="02040503050406030204" pitchFamily="18" charset="0"/>
                          </a:rPr>
                          <m:t>の二次項数</m:t>
                        </m:r>
                        <m:r>
                          <a:rPr lang="en-US" altLang="ja-JP" sz="1400" b="0" i="1" smtClean="0">
                            <a:latin typeface="Cambria Math" panose="02040503050406030204" pitchFamily="18" charset="0"/>
                          </a:rPr>
                          <m:t>  </m:t>
                        </m:r>
                        <m:r>
                          <a:rPr lang="en-US" altLang="ja-JP" sz="1400" i="1">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  </m:t>
                        </m:r>
                        <m:r>
                          <a:rPr lang="ja-JP" altLang="en-US" sz="1400" i="1">
                            <a:latin typeface="Cambria Math" panose="02040503050406030204" pitchFamily="18" charset="0"/>
                          </a:rPr>
                          <m:t>制限された</m:t>
                        </m:r>
                        <m:r>
                          <m:rPr>
                            <m:sty m:val="p"/>
                          </m:rPr>
                          <a:rPr lang="en-US" altLang="ja-JP" sz="1400" i="1" smtClean="0">
                            <a:latin typeface="Cambria Math" panose="02040503050406030204" pitchFamily="18" charset="0"/>
                          </a:rPr>
                          <m:t>TSP</m:t>
                        </m:r>
                        <m:r>
                          <a:rPr lang="ja-JP" altLang="en-US" sz="1400" i="1" smtClean="0">
                            <a:latin typeface="Cambria Math" panose="02040503050406030204" pitchFamily="18" charset="0"/>
                          </a:rPr>
                          <m:t>の</m:t>
                        </m:r>
                        <m:r>
                          <a:rPr lang="ja-JP" altLang="en-US" sz="1400" i="1">
                            <a:latin typeface="Cambria Math" panose="02040503050406030204" pitchFamily="18" charset="0"/>
                          </a:rPr>
                          <m:t>二次項数</m:t>
                        </m:r>
                      </m:num>
                      <m:den>
                        <m:r>
                          <a:rPr lang="ja-JP" altLang="en-US" sz="1400" i="1">
                            <a:latin typeface="Cambria Math" panose="02040503050406030204" pitchFamily="18" charset="0"/>
                          </a:rPr>
                          <m:t>制限</m:t>
                        </m:r>
                        <m:r>
                          <a:rPr lang="ja-JP" altLang="en-US" sz="1400" i="1" smtClean="0">
                            <a:latin typeface="Cambria Math" panose="02040503050406030204" pitchFamily="18" charset="0"/>
                          </a:rPr>
                          <m:t>しない</m:t>
                        </m:r>
                        <m:r>
                          <m:rPr>
                            <m:sty m:val="p"/>
                          </m:rPr>
                          <a:rPr lang="en-US" altLang="ja-JP" sz="1400" i="1">
                            <a:latin typeface="Cambria Math" panose="02040503050406030204" pitchFamily="18" charset="0"/>
                          </a:rPr>
                          <m:t>TSP</m:t>
                        </m:r>
                        <m:r>
                          <a:rPr lang="ja-JP" altLang="en-US" sz="1400" i="1">
                            <a:latin typeface="Cambria Math" panose="02040503050406030204" pitchFamily="18" charset="0"/>
                          </a:rPr>
                          <m:t>の二次項</m:t>
                        </m:r>
                        <m:r>
                          <a:rPr lang="ja-JP" altLang="en-US" sz="1400" i="1" smtClean="0">
                            <a:latin typeface="Cambria Math" panose="02040503050406030204" pitchFamily="18" charset="0"/>
                          </a:rPr>
                          <m:t>数</m:t>
                        </m:r>
                      </m:den>
                    </m:f>
                    <m:r>
                      <a:rPr lang="en-US" altLang="ja-JP" sz="1400" i="1">
                        <a:latin typeface="Cambria Math" panose="02040503050406030204" pitchFamily="18" charset="0"/>
                        <a:ea typeface="Cambria Math" panose="02040503050406030204" pitchFamily="18" charset="0"/>
                      </a:rPr>
                      <m:t>×</m:t>
                    </m:r>
                    <m:r>
                      <a:rPr lang="en-US" altLang="ja-JP" sz="1400" b="0" i="1" smtClean="0">
                        <a:latin typeface="Cambria Math" panose="02040503050406030204" pitchFamily="18" charset="0"/>
                        <a:ea typeface="Cambria Math" panose="02040503050406030204" pitchFamily="18" charset="0"/>
                      </a:rPr>
                      <m:t>100%</m:t>
                    </m:r>
                  </m:oMath>
                </a14:m>
                <a:endParaRPr lang="en-US" altLang="zh-CN" sz="1100" dirty="0"/>
              </a:p>
              <a:p>
                <a:endParaRPr lang="en-US" altLang="zh-CN" sz="11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190249" y="1232755"/>
                <a:ext cx="6857097" cy="1084015"/>
              </a:xfrm>
              <a:prstGeom prst="rect">
                <a:avLst/>
              </a:prstGeom>
              <a:blipFill>
                <a:blip r:embed="rId3"/>
                <a:stretch>
                  <a:fillRect l="-356" t="-168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文本框 36">
                <a:extLst>
                  <a:ext uri="{FF2B5EF4-FFF2-40B4-BE49-F238E27FC236}">
                    <a16:creationId xmlns:a16="http://schemas.microsoft.com/office/drawing/2014/main" id="{DFD489FE-4A36-A270-C815-2E996D11FC7A}"/>
                  </a:ext>
                </a:extLst>
              </p:cNvPr>
              <p:cNvSpPr txBox="1"/>
              <p:nvPr/>
            </p:nvSpPr>
            <p:spPr>
              <a:xfrm>
                <a:off x="6313863" y="1672568"/>
                <a:ext cx="5976736" cy="3293209"/>
              </a:xfrm>
              <a:prstGeom prst="rect">
                <a:avLst/>
              </a:prstGeom>
              <a:noFill/>
            </p:spPr>
            <p:txBody>
              <a:bodyPr wrap="square" rtlCol="0">
                <a:spAutoFit/>
              </a:bodyPr>
              <a:lstStyle/>
              <a:p>
                <a:r>
                  <a:rPr lang="ja-JP" altLang="en-US" sz="1600" dirty="0"/>
                  <a:t>全</a:t>
                </a:r>
                <a:r>
                  <a:rPr lang="en-US" altLang="ja-JP" sz="1600" dirty="0"/>
                  <a:t>196</a:t>
                </a:r>
                <a:r>
                  <a:rPr lang="ja-JP" altLang="en-US" sz="1600" dirty="0"/>
                  <a:t>個のインスタンスでの</a:t>
                </a:r>
                <a:r>
                  <a:rPr lang="ja-JP" altLang="en-US" sz="1600" b="1" dirty="0"/>
                  <a:t>平均削減率</a:t>
                </a:r>
                <a:endParaRPr lang="en-US" altLang="ja-JP" sz="1600" b="1" dirty="0"/>
              </a:p>
              <a:p>
                <a:r>
                  <a:rPr lang="ja-JP" altLang="en-US" sz="1600" dirty="0"/>
                  <a:t>ドロネー三角形分割：</a:t>
                </a:r>
                <a:r>
                  <a:rPr lang="en-US" altLang="ja-JP" sz="1600" dirty="0"/>
                  <a:t> </a:t>
                </a:r>
                <a14:m>
                  <m:oMath xmlns:m="http://schemas.openxmlformats.org/officeDocument/2006/math">
                    <m:r>
                      <a:rPr lang="en-US" altLang="ja-JP" sz="1600" i="1" dirty="0">
                        <a:latin typeface="Cambria Math" panose="02040503050406030204" pitchFamily="18" charset="0"/>
                      </a:rPr>
                      <m:t>4</m:t>
                    </m:r>
                    <m:r>
                      <a:rPr lang="en-US" altLang="ja-JP" sz="1600" b="0" i="1" dirty="0" smtClean="0">
                        <a:latin typeface="Cambria Math" panose="02040503050406030204" pitchFamily="18" charset="0"/>
                      </a:rPr>
                      <m:t>4.6</m:t>
                    </m:r>
                    <m:r>
                      <a:rPr lang="ja-JP" altLang="en-US" sz="1600" i="1" dirty="0">
                        <a:latin typeface="Cambria Math" panose="02040503050406030204" pitchFamily="18" charset="0"/>
                      </a:rPr>
                      <m:t>％</m:t>
                    </m:r>
                  </m:oMath>
                </a14:m>
                <a:endParaRPr lang="en-US" altLang="ja-JP" sz="1600" dirty="0"/>
              </a:p>
              <a:p>
                <a:r>
                  <a:rPr lang="en-US" altLang="ja-JP" sz="1600" dirty="0"/>
                  <a:t>Seg</a:t>
                </a:r>
                <a:r>
                  <a:rPr lang="ja-JP" altLang="en-US" sz="1600" dirty="0"/>
                  <a:t>グラフ：</a:t>
                </a:r>
                <a14:m>
                  <m:oMath xmlns:m="http://schemas.openxmlformats.org/officeDocument/2006/math">
                    <m:r>
                      <a:rPr lang="en-US" altLang="ja-JP" sz="1600" i="1" dirty="0">
                        <a:latin typeface="Cambria Math" panose="02040503050406030204" pitchFamily="18" charset="0"/>
                      </a:rPr>
                      <m:t>3</m:t>
                    </m:r>
                    <m:r>
                      <a:rPr lang="en-US" altLang="ja-JP" sz="1600" b="0" i="1" dirty="0" smtClean="0">
                        <a:latin typeface="Cambria Math" panose="02040503050406030204" pitchFamily="18" charset="0"/>
                      </a:rPr>
                      <m:t>4.3</m:t>
                    </m:r>
                    <m:r>
                      <a:rPr lang="ja-JP" altLang="en-US" sz="1600" i="1" dirty="0">
                        <a:latin typeface="Cambria Math" panose="02040503050406030204" pitchFamily="18" charset="0"/>
                      </a:rPr>
                      <m:t>％</m:t>
                    </m:r>
                  </m:oMath>
                </a14:m>
                <a:endParaRPr lang="en-US" altLang="ja-JP" sz="1600" dirty="0"/>
              </a:p>
              <a:p>
                <a:r>
                  <a:rPr lang="en-US" altLang="ja-JP" sz="1600" dirty="0"/>
                  <a:t>Nei</a:t>
                </a:r>
                <a:r>
                  <a:rPr lang="ja-JP" altLang="en-US" sz="1600" dirty="0"/>
                  <a:t>グラフ：</a:t>
                </a:r>
                <a14:m>
                  <m:oMath xmlns:m="http://schemas.openxmlformats.org/officeDocument/2006/math">
                    <m:r>
                      <a:rPr lang="en-US" altLang="ja-JP" sz="1600" i="1" dirty="0">
                        <a:latin typeface="Cambria Math" panose="02040503050406030204" pitchFamily="18" charset="0"/>
                      </a:rPr>
                      <m:t>2</m:t>
                    </m:r>
                    <m:r>
                      <a:rPr lang="en-US" altLang="ja-JP" sz="1600" b="0" i="1" dirty="0" smtClean="0">
                        <a:latin typeface="Cambria Math" panose="02040503050406030204" pitchFamily="18" charset="0"/>
                      </a:rPr>
                      <m:t>8.3</m:t>
                    </m:r>
                    <m:r>
                      <a:rPr lang="ja-JP" altLang="en-US" sz="1600" i="1" dirty="0">
                        <a:latin typeface="Cambria Math" panose="02040503050406030204" pitchFamily="18" charset="0"/>
                      </a:rPr>
                      <m:t>％</m:t>
                    </m:r>
                  </m:oMath>
                </a14:m>
                <a:endParaRPr lang="en-US" altLang="ja-JP" sz="1600" dirty="0"/>
              </a:p>
              <a:p>
                <a:endParaRPr lang="en-US" altLang="ja-JP" sz="1600" dirty="0"/>
              </a:p>
              <a:p>
                <a:endParaRPr lang="en-US" altLang="ja-JP" sz="1600" dirty="0"/>
              </a:p>
              <a:p>
                <a:r>
                  <a:rPr lang="en-US" altLang="ja-JP" sz="1600" dirty="0"/>
                  <a:t>Seg</a:t>
                </a:r>
                <a:r>
                  <a:rPr lang="ja-JP" altLang="en-US" sz="1600" dirty="0"/>
                  <a:t>グラフの辺の個数は</a:t>
                </a:r>
                <a:r>
                  <a:rPr lang="en-US" altLang="ja-JP" sz="1600" dirty="0"/>
                  <a:t>Nei</a:t>
                </a:r>
                <a:r>
                  <a:rPr lang="ja-JP" altLang="en-US" sz="1600" dirty="0"/>
                  <a:t>グラフの辺の個数より少ないから</a:t>
                </a:r>
                <a:endParaRPr lang="en-US" altLang="ja-JP" sz="1600" dirty="0"/>
              </a:p>
              <a:p>
                <a:r>
                  <a:rPr lang="en-US" altLang="ja-JP" sz="1600" dirty="0"/>
                  <a:t>Seg</a:t>
                </a:r>
                <a:r>
                  <a:rPr lang="ja-JP" altLang="en-US" sz="1600" dirty="0"/>
                  <a:t>方法で削減率は大きいである．</a:t>
                </a:r>
                <a:endParaRPr lang="zh-CN" altLang="en-US" sz="1600" dirty="0"/>
              </a:p>
              <a:p>
                <a:endParaRPr lang="en-US" altLang="ja-JP" sz="1600" dirty="0"/>
              </a:p>
              <a:p>
                <a:endParaRPr lang="en-US" altLang="ja-JP" sz="1600" dirty="0"/>
              </a:p>
              <a:p>
                <a:r>
                  <a:rPr lang="ja-JP" altLang="en-US" sz="1600" dirty="0"/>
                  <a:t>インスタンスのサイズが大きくなるに連れて</a:t>
                </a:r>
                <a:endParaRPr lang="en-US" altLang="ja-JP" sz="1600" dirty="0"/>
              </a:p>
              <a:p>
                <a:r>
                  <a:rPr lang="ja-JP" altLang="en-US" sz="1600" dirty="0"/>
                  <a:t>提案手法での削減率も大きくなる</a:t>
                </a:r>
                <a:endParaRPr lang="en-US" altLang="ja-JP" sz="1600" dirty="0"/>
              </a:p>
              <a:p>
                <a:endParaRPr lang="en-US" altLang="zh-CN" sz="1600" dirty="0"/>
              </a:p>
            </p:txBody>
          </p:sp>
        </mc:Choice>
        <mc:Fallback>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313863" y="1672568"/>
                <a:ext cx="5976736" cy="3293209"/>
              </a:xfrm>
              <a:prstGeom prst="rect">
                <a:avLst/>
              </a:prstGeom>
              <a:blipFill>
                <a:blip r:embed="rId4"/>
                <a:stretch>
                  <a:fillRect l="-612" t="-555"/>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6BDF9FAE-223A-22B2-811F-0A986D4F9E2A}"/>
              </a:ext>
            </a:extLst>
          </p:cNvPr>
          <p:cNvSpPr txBox="1"/>
          <p:nvPr/>
        </p:nvSpPr>
        <p:spPr>
          <a:xfrm>
            <a:off x="0" y="6427113"/>
            <a:ext cx="6146800" cy="430887"/>
          </a:xfrm>
          <a:prstGeom prst="rect">
            <a:avLst/>
          </a:prstGeom>
          <a:noFill/>
        </p:spPr>
        <p:txBody>
          <a:bodyPr wrap="square">
            <a:spAutoFit/>
          </a:bodyPr>
          <a:lstStyle/>
          <a:p>
            <a:r>
              <a:rPr lang="ja-JP" altLang="en-US" sz="1100" dirty="0"/>
              <a:t>実験のインスタンス：</a:t>
            </a:r>
            <a:endParaRPr lang="en-US" altLang="ja-JP" sz="1100" dirty="0"/>
          </a:p>
          <a:p>
            <a:r>
              <a:rPr lang="ja-JP" altLang="en-US" sz="1100" dirty="0"/>
              <a:t>町の個数</a:t>
            </a:r>
            <a:r>
              <a:rPr lang="en-US" altLang="ja-JP" sz="1100" dirty="0"/>
              <a:t>5</a:t>
            </a:r>
            <a:r>
              <a:rPr lang="ja-JP" altLang="en-US" sz="1100" dirty="0"/>
              <a:t>から</a:t>
            </a:r>
            <a:r>
              <a:rPr lang="en-US" altLang="ja-JP" sz="1100" dirty="0"/>
              <a:t>200</a:t>
            </a:r>
            <a:r>
              <a:rPr lang="ja-JP" altLang="en-US" sz="1100" dirty="0"/>
              <a:t>まで（総</a:t>
            </a:r>
            <a:r>
              <a:rPr lang="en-US" altLang="ja-JP" sz="1100" dirty="0"/>
              <a:t>196</a:t>
            </a:r>
            <a:r>
              <a:rPr lang="ja-JP" altLang="en-US" sz="1100" dirty="0"/>
              <a:t>個）</a:t>
            </a:r>
            <a:endParaRPr lang="en-US" altLang="ja-JP" sz="1100" dirty="0"/>
          </a:p>
        </p:txBody>
      </p:sp>
      <p:pic>
        <p:nvPicPr>
          <p:cNvPr id="8" name="图片 7" descr="图表, 散点图&#10;&#10;描述已自动生成">
            <a:extLst>
              <a:ext uri="{FF2B5EF4-FFF2-40B4-BE49-F238E27FC236}">
                <a16:creationId xmlns:a16="http://schemas.microsoft.com/office/drawing/2014/main" id="{7120AC2E-2EE7-A3F9-66A5-EAAF677A0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249" y="2468743"/>
            <a:ext cx="5191646" cy="3701705"/>
          </a:xfrm>
          <a:prstGeom prst="rect">
            <a:avLst/>
          </a:prstGeom>
        </p:spPr>
      </p:pic>
    </p:spTree>
    <p:extLst>
      <p:ext uri="{BB962C8B-B14F-4D97-AF65-F5344CB8AC3E}">
        <p14:creationId xmlns:p14="http://schemas.microsoft.com/office/powerpoint/2010/main" val="1071848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0227F-B027-A3B1-BE56-61849AB7ED2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B77C38E-7461-57F9-EB17-2F7A57118916}"/>
              </a:ext>
            </a:extLst>
          </p:cNvPr>
          <p:cNvSpPr txBox="1"/>
          <p:nvPr/>
        </p:nvSpPr>
        <p:spPr>
          <a:xfrm>
            <a:off x="301086" y="241382"/>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09DD5F0D-3E43-C11C-696B-4FB3C902C4CD}"/>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03DB819-A9E4-0969-988F-A2753C0B8FE5}"/>
              </a:ext>
            </a:extLst>
          </p:cNvPr>
          <p:cNvSpPr txBox="1"/>
          <p:nvPr/>
        </p:nvSpPr>
        <p:spPr>
          <a:xfrm>
            <a:off x="190249" y="1232755"/>
            <a:ext cx="6857097" cy="3293209"/>
          </a:xfrm>
          <a:prstGeom prst="rect">
            <a:avLst/>
          </a:prstGeom>
          <a:noFill/>
        </p:spPr>
        <p:txBody>
          <a:bodyPr wrap="square">
            <a:spAutoFit/>
          </a:bodyPr>
          <a:lstStyle/>
          <a:p>
            <a:pPr marL="285750" indent="-285750">
              <a:buFont typeface="Wingdings" panose="05000000000000000000" pitchFamily="2" charset="2"/>
              <a:buChar char="Ø"/>
            </a:pPr>
            <a:r>
              <a:rPr lang="ja-JP" altLang="en-US" sz="1600" b="1" dirty="0"/>
              <a:t>マイナー埋め込み実験</a:t>
            </a:r>
            <a:endParaRPr lang="en-US" altLang="ja-JP" sz="1600" b="1" dirty="0"/>
          </a:p>
          <a:p>
            <a:pPr marL="285750" indent="-285750">
              <a:buFont typeface="Wingdings" panose="05000000000000000000" pitchFamily="2" charset="2"/>
              <a:buChar char="Ø"/>
            </a:pPr>
            <a:endParaRPr lang="en-US" altLang="zh-CN" sz="1600" b="1" dirty="0"/>
          </a:p>
          <a:p>
            <a:r>
              <a:rPr lang="ja-JP" altLang="en-US" sz="1600" dirty="0"/>
              <a:t>異なるグラフに基づく</a:t>
            </a:r>
            <a:r>
              <a:rPr lang="en-US" altLang="ja-JP" sz="1600" dirty="0"/>
              <a:t>TSP</a:t>
            </a:r>
            <a:r>
              <a:rPr lang="ja-JP" altLang="en-US" sz="1600" dirty="0"/>
              <a:t>を量子アニーラに埋め込み</a:t>
            </a:r>
            <a:endParaRPr lang="en-US" altLang="ja-JP" sz="1600" dirty="0"/>
          </a:p>
          <a:p>
            <a:endParaRPr lang="en-US" altLang="zh-CN" sz="1600" dirty="0"/>
          </a:p>
          <a:p>
            <a:r>
              <a:rPr lang="ja-JP" altLang="en-US" sz="1600" dirty="0"/>
              <a:t>一つのインスタンスで</a:t>
            </a:r>
            <a:endParaRPr lang="en-US" altLang="ja-JP" sz="1600" dirty="0"/>
          </a:p>
          <a:p>
            <a:pPr marL="285750" indent="-285750">
              <a:buFont typeface="Arial" panose="020B0604020202020204" pitchFamily="34" charset="0"/>
              <a:buChar char="•"/>
            </a:pPr>
            <a:r>
              <a:rPr lang="ja-JP" altLang="en-US" sz="1600" dirty="0"/>
              <a:t>ランダムシード：</a:t>
            </a:r>
            <a:r>
              <a:rPr lang="en-US" altLang="ja-JP" sz="1600" dirty="0"/>
              <a:t>1~10</a:t>
            </a:r>
            <a:r>
              <a:rPr lang="ja-JP" altLang="en-US" sz="1600" dirty="0"/>
              <a:t>（</a:t>
            </a:r>
            <a:r>
              <a:rPr lang="en-US" altLang="ja-JP" sz="1600" dirty="0"/>
              <a:t>10</a:t>
            </a:r>
            <a:r>
              <a:rPr lang="ja-JP" altLang="en-US" sz="1600" dirty="0"/>
              <a:t>回の試み）</a:t>
            </a:r>
            <a:endParaRPr lang="en-US" altLang="ja-JP" sz="1600" dirty="0"/>
          </a:p>
          <a:p>
            <a:pPr marL="285750" indent="-285750">
              <a:buFont typeface="Arial" panose="020B0604020202020204" pitchFamily="34" charset="0"/>
              <a:buChar char="•"/>
            </a:pPr>
            <a:endParaRPr lang="en-US" altLang="ja-JP" sz="1600" dirty="0"/>
          </a:p>
          <a:p>
            <a:pPr marL="285750" indent="-285750">
              <a:buFont typeface="Arial" panose="020B0604020202020204" pitchFamily="34" charset="0"/>
              <a:buChar char="•"/>
            </a:pPr>
            <a:r>
              <a:rPr lang="ja-JP" altLang="en-US" sz="1600" dirty="0"/>
              <a:t>埋め込み</a:t>
            </a:r>
            <a:r>
              <a:rPr lang="ja-JP" altLang="en-US" sz="1600" b="1" dirty="0"/>
              <a:t>成功</a:t>
            </a:r>
            <a:r>
              <a:rPr lang="ja-JP" altLang="en-US" sz="1600" dirty="0"/>
              <a:t>：同じサイズのトポロジーで</a:t>
            </a:r>
            <a:endParaRPr lang="en-US" altLang="ja-JP" sz="1600" dirty="0"/>
          </a:p>
          <a:p>
            <a:r>
              <a:rPr lang="ja-JP" altLang="en-US" sz="1600" dirty="0"/>
              <a:t>　　　　　　　　サイズが</a:t>
            </a:r>
            <a:r>
              <a:rPr lang="en-US" altLang="ja-JP" sz="1600" dirty="0"/>
              <a:t>1</a:t>
            </a:r>
            <a:r>
              <a:rPr lang="ja-JP" altLang="en-US" sz="1600" dirty="0"/>
              <a:t>大きいインスタンスを埋め込み</a:t>
            </a:r>
            <a:endParaRPr lang="en-US" altLang="ja-JP" sz="1600" dirty="0"/>
          </a:p>
          <a:p>
            <a:endParaRPr lang="en-US" altLang="ja-JP" sz="1600" dirty="0"/>
          </a:p>
          <a:p>
            <a:pPr marL="285750" indent="-285750">
              <a:buFont typeface="Arial" panose="020B0604020202020204" pitchFamily="34" charset="0"/>
              <a:buChar char="•"/>
            </a:pPr>
            <a:r>
              <a:rPr lang="ja-JP" altLang="en-US" sz="1600" dirty="0"/>
              <a:t>埋め込み</a:t>
            </a:r>
            <a:r>
              <a:rPr lang="ja-JP" altLang="en-US" sz="1600" b="1" dirty="0"/>
              <a:t>失敗</a:t>
            </a:r>
            <a:r>
              <a:rPr lang="ja-JP" altLang="en-US" sz="1600" dirty="0"/>
              <a:t>：サイズ</a:t>
            </a:r>
            <a:r>
              <a:rPr lang="en-US" altLang="ja-JP" sz="1600" dirty="0"/>
              <a:t>(m</a:t>
            </a:r>
            <a:r>
              <a:rPr lang="ja-JP" altLang="en-US" sz="1600" dirty="0"/>
              <a:t>の値</a:t>
            </a:r>
            <a:r>
              <a:rPr lang="en-US" altLang="ja-JP" sz="1600" dirty="0"/>
              <a:t>)</a:t>
            </a:r>
            <a:r>
              <a:rPr lang="ja-JP" altLang="en-US" sz="1600" dirty="0"/>
              <a:t>が</a:t>
            </a:r>
            <a:r>
              <a:rPr lang="en-US" altLang="ja-JP" sz="1600" dirty="0"/>
              <a:t>1</a:t>
            </a:r>
            <a:r>
              <a:rPr lang="ja-JP" altLang="en-US" sz="1600" dirty="0"/>
              <a:t>大きいのトポロジーで</a:t>
            </a:r>
            <a:endParaRPr lang="en-US" altLang="ja-JP" sz="1600" dirty="0"/>
          </a:p>
          <a:p>
            <a:r>
              <a:rPr lang="ja-JP" altLang="en-US" sz="1600" dirty="0"/>
              <a:t>　　　　　　　　同じサイズのインスタンスを埋め込み</a:t>
            </a:r>
            <a:endParaRPr lang="en-US" altLang="ja-JP" sz="1600" dirty="0"/>
          </a:p>
          <a:p>
            <a:pPr marL="285750" indent="-285750">
              <a:buFont typeface="Arial" panose="020B0604020202020204" pitchFamily="34" charset="0"/>
              <a:buChar char="•"/>
            </a:pPr>
            <a:endParaRPr lang="en-US" altLang="ja-JP" sz="1600" dirty="0"/>
          </a:p>
        </p:txBody>
      </p:sp>
      <mc:AlternateContent xmlns:mc="http://schemas.openxmlformats.org/markup-compatibility/2006">
        <mc:Choice xmlns:a14="http://schemas.microsoft.com/office/drawing/2010/main" Requires="a14">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1818081043"/>
                  </p:ext>
                </p:extLst>
              </p:nvPr>
            </p:nvGraphicFramePr>
            <p:xfrm>
              <a:off x="2050473" y="4525964"/>
              <a:ext cx="7939040" cy="949960"/>
            </p:xfrm>
            <a:graphic>
              <a:graphicData uri="http://schemas.openxmlformats.org/drawingml/2006/table">
                <a:tbl>
                  <a:tblPr firstRow="1" bandRow="1">
                    <a:tableStyleId>{5C22544A-7EE6-4342-B048-85BDC9FD1C3A}</a:tableStyleId>
                  </a:tblPr>
                  <a:tblGrid>
                    <a:gridCol w="1984760">
                      <a:extLst>
                        <a:ext uri="{9D8B030D-6E8A-4147-A177-3AD203B41FA5}">
                          <a16:colId xmlns:a16="http://schemas.microsoft.com/office/drawing/2014/main" val="1287656801"/>
                        </a:ext>
                      </a:extLst>
                    </a:gridCol>
                    <a:gridCol w="1984760">
                      <a:extLst>
                        <a:ext uri="{9D8B030D-6E8A-4147-A177-3AD203B41FA5}">
                          <a16:colId xmlns:a16="http://schemas.microsoft.com/office/drawing/2014/main" val="1963902682"/>
                        </a:ext>
                      </a:extLst>
                    </a:gridCol>
                    <a:gridCol w="1984760">
                      <a:extLst>
                        <a:ext uri="{9D8B030D-6E8A-4147-A177-3AD203B41FA5}">
                          <a16:colId xmlns:a16="http://schemas.microsoft.com/office/drawing/2014/main" val="2406704387"/>
                        </a:ext>
                      </a:extLst>
                    </a:gridCol>
                    <a:gridCol w="1984760">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dirty="0"/>
                            <a:t>利用できる量子</a:t>
                          </a:r>
                          <a:endParaRPr lang="en-US" altLang="ja-JP" sz="1600" dirty="0"/>
                        </a:p>
                        <a:p>
                          <a:pPr algn="ctr"/>
                          <a:r>
                            <a:rPr lang="ja-JP" altLang="en-US" sz="1600" dirty="0"/>
                            <a:t>ビット数</a:t>
                          </a:r>
                          <a:endParaRPr lang="zh-CN" altLang="en-US" sz="1600"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m:t>
                              </m:r>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𝑚</m:t>
                                  </m:r>
                                </m:e>
                                <m:sup>
                                  <m:r>
                                    <a:rPr lang="en-US" altLang="ja-JP" sz="1600" b="0" i="1" smtClean="0">
                                      <a:latin typeface="Cambria Math" panose="02040503050406030204" pitchFamily="18" charset="0"/>
                                    </a:rPr>
                                    <m:t>2</m:t>
                                  </m:r>
                                </m:sup>
                              </m:sSup>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8(3</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zh-CN" sz="1600" b="0" i="1" smtClean="0">
                                  <a:latin typeface="Cambria Math" panose="02040503050406030204" pitchFamily="18" charset="0"/>
                                </a:rPr>
                                <m:t>32</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𝑚</m:t>
                                  </m:r>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+16</m:t>
                              </m:r>
                              <m:r>
                                <a:rPr lang="en-US" altLang="zh-CN" sz="1600" b="0" i="1" smtClean="0">
                                  <a:latin typeface="Cambria Math" panose="02040503050406030204" pitchFamily="18" charset="0"/>
                                </a:rPr>
                                <m:t>𝑚</m:t>
                              </m:r>
                            </m:oMath>
                          </a14:m>
                          <a:r>
                            <a:rPr lang="zh-CN" altLang="en-US" sz="1600" dirty="0"/>
                            <a:t> </a:t>
                          </a:r>
                        </a:p>
                      </a:txBody>
                      <a:tcPr anchor="ctr"/>
                    </a:tc>
                    <a:extLst>
                      <a:ext uri="{0D108BD9-81ED-4DB2-BD59-A6C34878D82A}">
                        <a16:rowId xmlns:a16="http://schemas.microsoft.com/office/drawing/2014/main" val="3278943062"/>
                      </a:ext>
                    </a:extLst>
                  </a:tr>
                </a:tbl>
              </a:graphicData>
            </a:graphic>
          </p:graphicFrame>
        </mc:Choice>
        <mc:Fallback>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1818081043"/>
                  </p:ext>
                </p:extLst>
              </p:nvPr>
            </p:nvGraphicFramePr>
            <p:xfrm>
              <a:off x="2050473" y="4525964"/>
              <a:ext cx="7939040" cy="949960"/>
            </p:xfrm>
            <a:graphic>
              <a:graphicData uri="http://schemas.openxmlformats.org/drawingml/2006/table">
                <a:tbl>
                  <a:tblPr firstRow="1" bandRow="1">
                    <a:tableStyleId>{5C22544A-7EE6-4342-B048-85BDC9FD1C3A}</a:tableStyleId>
                  </a:tblPr>
                  <a:tblGrid>
                    <a:gridCol w="1984760">
                      <a:extLst>
                        <a:ext uri="{9D8B030D-6E8A-4147-A177-3AD203B41FA5}">
                          <a16:colId xmlns:a16="http://schemas.microsoft.com/office/drawing/2014/main" val="1287656801"/>
                        </a:ext>
                      </a:extLst>
                    </a:gridCol>
                    <a:gridCol w="1984760">
                      <a:extLst>
                        <a:ext uri="{9D8B030D-6E8A-4147-A177-3AD203B41FA5}">
                          <a16:colId xmlns:a16="http://schemas.microsoft.com/office/drawing/2014/main" val="1963902682"/>
                        </a:ext>
                      </a:extLst>
                    </a:gridCol>
                    <a:gridCol w="1984760">
                      <a:extLst>
                        <a:ext uri="{9D8B030D-6E8A-4147-A177-3AD203B41FA5}">
                          <a16:colId xmlns:a16="http://schemas.microsoft.com/office/drawing/2014/main" val="2406704387"/>
                        </a:ext>
                      </a:extLst>
                    </a:gridCol>
                    <a:gridCol w="1984760">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3"/>
                          <a:stretch>
                            <a:fillRect l="-100307" t="-1639" r="-200920" b="-177049"/>
                          </a:stretch>
                        </a:blipFill>
                      </a:tcPr>
                    </a:tc>
                    <a:tc>
                      <a:txBody>
                        <a:bodyPr/>
                        <a:lstStyle/>
                        <a:p>
                          <a:endParaRPr lang="zh-CN"/>
                        </a:p>
                      </a:txBody>
                      <a:tcPr anchor="ctr">
                        <a:blipFill>
                          <a:blip r:embed="rId3"/>
                          <a:stretch>
                            <a:fillRect l="-200923" t="-1639" r="-101538" b="-177049"/>
                          </a:stretch>
                        </a:blipFill>
                      </a:tcPr>
                    </a:tc>
                    <a:tc>
                      <a:txBody>
                        <a:bodyPr/>
                        <a:lstStyle/>
                        <a:p>
                          <a:endParaRPr lang="zh-CN"/>
                        </a:p>
                      </a:txBody>
                      <a:tcPr anchor="ctr">
                        <a:blipFill>
                          <a:blip r:embed="rId3"/>
                          <a:stretch>
                            <a:fillRect l="-300000" t="-1639" r="-1227" b="-177049"/>
                          </a:stretch>
                        </a:blipFill>
                      </a:tcPr>
                    </a:tc>
                    <a:extLst>
                      <a:ext uri="{0D108BD9-81ED-4DB2-BD59-A6C34878D82A}">
                        <a16:rowId xmlns:a16="http://schemas.microsoft.com/office/drawing/2014/main" val="3368320107"/>
                      </a:ext>
                    </a:extLst>
                  </a:tr>
                  <a:tr h="579120">
                    <a:tc>
                      <a:txBody>
                        <a:bodyPr/>
                        <a:lstStyle/>
                        <a:p>
                          <a:pPr algn="ctr"/>
                          <a:r>
                            <a:rPr lang="ja-JP" altLang="en-US" sz="1600" dirty="0"/>
                            <a:t>利用できる量子</a:t>
                          </a:r>
                          <a:endParaRPr lang="en-US" altLang="ja-JP" sz="1600" dirty="0"/>
                        </a:p>
                        <a:p>
                          <a:pPr algn="ctr"/>
                          <a:r>
                            <a:rPr lang="ja-JP" altLang="en-US" sz="1600" dirty="0"/>
                            <a:t>ビット数</a:t>
                          </a:r>
                          <a:endParaRPr lang="zh-CN" altLang="en-US" sz="1600" dirty="0"/>
                        </a:p>
                      </a:txBody>
                      <a:tcPr anchor="ctr"/>
                    </a:tc>
                    <a:tc>
                      <a:txBody>
                        <a:bodyPr/>
                        <a:lstStyle/>
                        <a:p>
                          <a:endParaRPr lang="zh-CN"/>
                        </a:p>
                      </a:txBody>
                      <a:tcPr anchor="ctr">
                        <a:blipFill>
                          <a:blip r:embed="rId3"/>
                          <a:stretch>
                            <a:fillRect l="-100307" t="-64583" r="-200920" b="-12500"/>
                          </a:stretch>
                        </a:blipFill>
                      </a:tcPr>
                    </a:tc>
                    <a:tc>
                      <a:txBody>
                        <a:bodyPr/>
                        <a:lstStyle/>
                        <a:p>
                          <a:endParaRPr lang="zh-CN"/>
                        </a:p>
                      </a:txBody>
                      <a:tcPr anchor="ctr">
                        <a:blipFill>
                          <a:blip r:embed="rId3"/>
                          <a:stretch>
                            <a:fillRect l="-200923" t="-64583" r="-101538" b="-12500"/>
                          </a:stretch>
                        </a:blipFill>
                      </a:tcPr>
                    </a:tc>
                    <a:tc>
                      <a:txBody>
                        <a:bodyPr/>
                        <a:lstStyle/>
                        <a:p>
                          <a:endParaRPr lang="zh-CN"/>
                        </a:p>
                      </a:txBody>
                      <a:tcPr anchor="ctr">
                        <a:blipFill>
                          <a:blip r:embed="rId3"/>
                          <a:stretch>
                            <a:fillRect l="-300000" t="-64583" r="-1227" b="-12500"/>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F87DAA7-8AD5-EB1C-A105-56020C8011B4}"/>
                  </a:ext>
                </a:extLst>
              </p:cNvPr>
              <p:cNvSpPr txBox="1"/>
              <p:nvPr/>
            </p:nvSpPr>
            <p:spPr>
              <a:xfrm>
                <a:off x="3999861" y="5625245"/>
                <a:ext cx="6094970" cy="369332"/>
              </a:xfrm>
              <a:prstGeom prst="rect">
                <a:avLst/>
              </a:prstGeom>
              <a:noFill/>
            </p:spPr>
            <p:txBody>
              <a:bodyPr wrap="square">
                <a:spAutoFit/>
              </a:bodyPr>
              <a:lstStyle/>
              <a:p>
                <a14:m>
                  <m:oMath xmlns:m="http://schemas.openxmlformats.org/officeDocument/2006/math">
                    <m:r>
                      <a:rPr lang="en-US" altLang="ja-JP" b="0" i="1" smtClean="0">
                        <a:latin typeface="Cambria Math" panose="02040503050406030204" pitchFamily="18" charset="0"/>
                      </a:rPr>
                      <m:t>𝑚</m:t>
                    </m:r>
                  </m:oMath>
                </a14:m>
                <a:r>
                  <a:rPr lang="ja-JP" altLang="en-US" dirty="0"/>
                  <a:t>を増加することでトポロジーを拡大できる</a:t>
                </a:r>
                <a:endParaRPr lang="zh-CN" altLang="en-US" dirty="0"/>
              </a:p>
            </p:txBody>
          </p:sp>
        </mc:Choice>
        <mc:Fallback xmlns="">
          <p:sp>
            <p:nvSpPr>
              <p:cNvPr id="6" name="文本框 5">
                <a:extLst>
                  <a:ext uri="{FF2B5EF4-FFF2-40B4-BE49-F238E27FC236}">
                    <a16:creationId xmlns:a16="http://schemas.microsoft.com/office/drawing/2014/main" id="{5F87DAA7-8AD5-EB1C-A105-56020C8011B4}"/>
                  </a:ext>
                </a:extLst>
              </p:cNvPr>
              <p:cNvSpPr txBox="1">
                <a:spLocks noRot="1" noChangeAspect="1" noMove="1" noResize="1" noEditPoints="1" noAdjustHandles="1" noChangeArrowheads="1" noChangeShapeType="1" noTextEdit="1"/>
              </p:cNvSpPr>
              <p:nvPr/>
            </p:nvSpPr>
            <p:spPr>
              <a:xfrm>
                <a:off x="3999861" y="5625245"/>
                <a:ext cx="6094970" cy="369332"/>
              </a:xfrm>
              <a:prstGeom prst="rect">
                <a:avLst/>
              </a:prstGeom>
              <a:blipFill>
                <a:blip r:embed="rId4"/>
                <a:stretch>
                  <a:fillRect t="-8333" b="-2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6644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B0720-01A9-6ED7-F453-CC4BEF4427D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2F97EFA-C623-8D83-C93D-0B9E83AF898F}"/>
              </a:ext>
            </a:extLst>
          </p:cNvPr>
          <p:cNvSpPr txBox="1"/>
          <p:nvPr/>
        </p:nvSpPr>
        <p:spPr>
          <a:xfrm>
            <a:off x="228599" y="87005"/>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B9B02457-C17F-BE60-D884-FFB4B76977D3}"/>
              </a:ext>
            </a:extLst>
          </p:cNvPr>
          <p:cNvSpPr/>
          <p:nvPr/>
        </p:nvSpPr>
        <p:spPr>
          <a:xfrm>
            <a:off x="337127" y="745630"/>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BAD3CBD-A1E3-6039-1CF1-9C2456AB6BEB}"/>
              </a:ext>
            </a:extLst>
          </p:cNvPr>
          <p:cNvSpPr txBox="1"/>
          <p:nvPr/>
        </p:nvSpPr>
        <p:spPr>
          <a:xfrm>
            <a:off x="161674" y="1005619"/>
            <a:ext cx="6857097" cy="338554"/>
          </a:xfrm>
          <a:prstGeom prst="rect">
            <a:avLst/>
          </a:prstGeom>
          <a:noFill/>
        </p:spPr>
        <p:txBody>
          <a:bodyPr wrap="square">
            <a:spAutoFit/>
          </a:bodyPr>
          <a:lstStyle/>
          <a:p>
            <a:pPr marL="285750" indent="-285750">
              <a:buFont typeface="Wingdings" panose="05000000000000000000" pitchFamily="2" charset="2"/>
              <a:buChar char="Ø"/>
            </a:pPr>
            <a:r>
              <a:rPr lang="ja-JP" altLang="en-US" sz="1600" b="1" dirty="0"/>
              <a:t>マイナー埋め込み結果</a:t>
            </a:r>
            <a:endParaRPr lang="en-US" altLang="ja-JP" sz="1600" b="1" dirty="0"/>
          </a:p>
        </p:txBody>
      </p:sp>
      <p:graphicFrame>
        <p:nvGraphicFramePr>
          <p:cNvPr id="10" name="表格 9">
            <a:extLst>
              <a:ext uri="{FF2B5EF4-FFF2-40B4-BE49-F238E27FC236}">
                <a16:creationId xmlns:a16="http://schemas.microsoft.com/office/drawing/2014/main" id="{85667210-359E-0630-C4C4-99120FD1C08A}"/>
              </a:ext>
            </a:extLst>
          </p:cNvPr>
          <p:cNvGraphicFramePr>
            <a:graphicFrameLocks noGrp="1"/>
          </p:cNvGraphicFramePr>
          <p:nvPr>
            <p:extLst>
              <p:ext uri="{D42A27DB-BD31-4B8C-83A1-F6EECF244321}">
                <p14:modId xmlns:p14="http://schemas.microsoft.com/office/powerpoint/2010/main" val="3986022837"/>
              </p:ext>
            </p:extLst>
          </p:nvPr>
        </p:nvGraphicFramePr>
        <p:xfrm>
          <a:off x="228599" y="1344173"/>
          <a:ext cx="3060000" cy="491803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2362013853"/>
                    </a:ext>
                  </a:extLst>
                </a:gridCol>
                <a:gridCol w="612000">
                  <a:extLst>
                    <a:ext uri="{9D8B030D-6E8A-4147-A177-3AD203B41FA5}">
                      <a16:colId xmlns:a16="http://schemas.microsoft.com/office/drawing/2014/main" val="2036201103"/>
                    </a:ext>
                  </a:extLst>
                </a:gridCol>
                <a:gridCol w="612000">
                  <a:extLst>
                    <a:ext uri="{9D8B030D-6E8A-4147-A177-3AD203B41FA5}">
                      <a16:colId xmlns:a16="http://schemas.microsoft.com/office/drawing/2014/main" val="3784405607"/>
                    </a:ext>
                  </a:extLst>
                </a:gridCol>
                <a:gridCol w="612000">
                  <a:extLst>
                    <a:ext uri="{9D8B030D-6E8A-4147-A177-3AD203B41FA5}">
                      <a16:colId xmlns:a16="http://schemas.microsoft.com/office/drawing/2014/main" val="3817131084"/>
                    </a:ext>
                  </a:extLst>
                </a:gridCol>
                <a:gridCol w="612000">
                  <a:extLst>
                    <a:ext uri="{9D8B030D-6E8A-4147-A177-3AD203B41FA5}">
                      <a16:colId xmlns:a16="http://schemas.microsoft.com/office/drawing/2014/main" val="2275110954"/>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Chimera</a:t>
                      </a: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1407661270"/>
                  </a:ext>
                </a:extLst>
              </a:tr>
              <a:tr h="199102">
                <a:tc>
                  <a:txBody>
                    <a:bodyPr/>
                    <a:lstStyle/>
                    <a:p>
                      <a:pPr algn="ctr" fontAlgn="b"/>
                      <a:r>
                        <a:rPr lang="en-US" altLang="zh-CN" sz="1100" u="none" strike="noStrike" dirty="0">
                          <a:effectLst/>
                        </a:rPr>
                        <a:t>m</a:t>
                      </a:r>
                      <a:r>
                        <a:rPr lang="ja-JP" altLang="en-US" sz="1100" u="none" strike="noStrike" dirty="0">
                          <a:effectLst/>
                        </a:rPr>
                        <a:t>の値</a:t>
                      </a:r>
                      <a:endParaRPr lang="en-US" altLang="zh-CN" sz="1100" b="0" i="0" u="none" strike="noStrike" dirty="0">
                        <a:solidFill>
                          <a:srgbClr val="000000"/>
                        </a:solidFill>
                        <a:effectLst/>
                        <a:latin typeface="等线" panose="02010600030101010101" pitchFamily="2" charset="-122"/>
                        <a:ea typeface="+mn-ea"/>
                      </a:endParaRPr>
                    </a:p>
                  </a:txBody>
                  <a:tcPr marL="6350" marR="6350" marT="6350" marB="0" anchor="ctr">
                    <a:solidFill>
                      <a:schemeClr val="accent1">
                        <a:lumMod val="60000"/>
                        <a:lumOff val="40000"/>
                      </a:schemeClr>
                    </a:solidFill>
                  </a:tcPr>
                </a:tc>
                <a:tc>
                  <a:txBody>
                    <a:bodyPr/>
                    <a:lstStyle/>
                    <a:p>
                      <a:pPr algn="ctr" fontAlgn="b"/>
                      <a:r>
                        <a:rPr lang="ja-JP" altLang="en-US" sz="1200" b="0"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u="none" strike="noStrike" dirty="0">
                          <a:effectLst/>
                        </a:rPr>
                        <a:t>Seg</a:t>
                      </a:r>
                      <a:r>
                        <a:rPr lang="ja-JP" altLang="en-US" sz="1200" u="none" strike="noStrike" dirty="0">
                          <a:effectLst/>
                        </a:rPr>
                        <a:t>グラフ</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u="none" strike="noStrike" dirty="0" err="1">
                          <a:effectLst/>
                        </a:rPr>
                        <a:t>Nei</a:t>
                      </a:r>
                      <a:r>
                        <a:rPr lang="ja-JP" altLang="en-US" sz="1200" u="none" strike="noStrike" dirty="0">
                          <a:effectLst/>
                        </a:rPr>
                        <a:t>グラフ</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ja-JP" altLang="en-US" sz="1200" u="none" strike="noStrike" dirty="0">
                          <a:effectLst/>
                        </a:rPr>
                        <a:t>完全グラフ</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2497547486"/>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3449975955"/>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18</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2593547181"/>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22</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extLst>
                  <a:ext uri="{0D108BD9-81ED-4DB2-BD59-A6C34878D82A}">
                    <a16:rowId xmlns:a16="http://schemas.microsoft.com/office/drawing/2014/main" val="212596420"/>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25</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11</a:t>
                      </a:r>
                    </a:p>
                  </a:txBody>
                  <a:tcPr marL="6350" marR="6350" marT="6350" marB="0" anchor="ctr"/>
                </a:tc>
                <a:extLst>
                  <a:ext uri="{0D108BD9-81ED-4DB2-BD59-A6C34878D82A}">
                    <a16:rowId xmlns:a16="http://schemas.microsoft.com/office/drawing/2014/main" val="4183745185"/>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31</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12</a:t>
                      </a:r>
                    </a:p>
                  </a:txBody>
                  <a:tcPr marL="6350" marR="6350" marT="6350" marB="0" anchor="ctr"/>
                </a:tc>
                <a:extLst>
                  <a:ext uri="{0D108BD9-81ED-4DB2-BD59-A6C34878D82A}">
                    <a16:rowId xmlns:a16="http://schemas.microsoft.com/office/drawing/2014/main" val="204895625"/>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38</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13</a:t>
                      </a:r>
                    </a:p>
                  </a:txBody>
                  <a:tcPr marL="6350" marR="6350" marT="6350" marB="0" anchor="ctr"/>
                </a:tc>
                <a:extLst>
                  <a:ext uri="{0D108BD9-81ED-4DB2-BD59-A6C34878D82A}">
                    <a16:rowId xmlns:a16="http://schemas.microsoft.com/office/drawing/2014/main" val="3407351894"/>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43</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14</a:t>
                      </a:r>
                    </a:p>
                  </a:txBody>
                  <a:tcPr marL="6350" marR="6350" marT="6350" marB="0" anchor="ctr"/>
                </a:tc>
                <a:extLst>
                  <a:ext uri="{0D108BD9-81ED-4DB2-BD59-A6C34878D82A}">
                    <a16:rowId xmlns:a16="http://schemas.microsoft.com/office/drawing/2014/main" val="1588698888"/>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49</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extLst>
                  <a:ext uri="{0D108BD9-81ED-4DB2-BD59-A6C34878D82A}">
                    <a16:rowId xmlns:a16="http://schemas.microsoft.com/office/drawing/2014/main" val="1352268101"/>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62</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extLst>
                  <a:ext uri="{0D108BD9-81ED-4DB2-BD59-A6C34878D82A}">
                    <a16:rowId xmlns:a16="http://schemas.microsoft.com/office/drawing/2014/main" val="2212303292"/>
                  </a:ext>
                </a:extLst>
              </a:tr>
              <a:tr h="19910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70</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extLst>
                  <a:ext uri="{0D108BD9-81ED-4DB2-BD59-A6C34878D82A}">
                    <a16:rowId xmlns:a16="http://schemas.microsoft.com/office/drawing/2014/main" val="3974340685"/>
                  </a:ext>
                </a:extLst>
              </a:tr>
              <a:tr h="199102">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82</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19</a:t>
                      </a:r>
                    </a:p>
                  </a:txBody>
                  <a:tcPr marL="6350" marR="6350" marT="6350"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extLst>
                  <a:ext uri="{0D108BD9-81ED-4DB2-BD59-A6C34878D82A}">
                    <a16:rowId xmlns:a16="http://schemas.microsoft.com/office/drawing/2014/main" val="322282495"/>
                  </a:ext>
                </a:extLst>
              </a:tr>
              <a:tr h="199102">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90</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18</a:t>
                      </a:r>
                    </a:p>
                  </a:txBody>
                  <a:tcPr marL="6350" marR="6350" marT="6350" marB="0" anchor="ctr"/>
                </a:tc>
                <a:extLst>
                  <a:ext uri="{0D108BD9-81ED-4DB2-BD59-A6C34878D82A}">
                    <a16:rowId xmlns:a16="http://schemas.microsoft.com/office/drawing/2014/main" val="186301434"/>
                  </a:ext>
                </a:extLst>
              </a:tr>
              <a:tr h="199102">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107</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3751460024"/>
                  </a:ext>
                </a:extLst>
              </a:tr>
              <a:tr h="199102">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118</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172475001"/>
                  </a:ext>
                </a:extLst>
              </a:tr>
              <a:tr h="199102">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137</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extLst>
                  <a:ext uri="{0D108BD9-81ED-4DB2-BD59-A6C34878D82A}">
                    <a16:rowId xmlns:a16="http://schemas.microsoft.com/office/drawing/2014/main" val="4250203640"/>
                  </a:ext>
                </a:extLst>
              </a:tr>
              <a:tr h="199102">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157</a:t>
                      </a:r>
                    </a:p>
                  </a:txBody>
                  <a:tcPr marL="6350" marR="6350" marT="6350" marB="0" anchor="ctr">
                    <a:solidFill>
                      <a:schemeClr val="accent1">
                        <a:lumMod val="40000"/>
                        <a:lumOff val="60000"/>
                      </a:schemeClr>
                    </a:solidFill>
                  </a:tcP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24</a:t>
                      </a:r>
                    </a:p>
                  </a:txBody>
                  <a:tcPr marL="6350" marR="6350" marT="6350"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extLst>
                  <a:ext uri="{0D108BD9-81ED-4DB2-BD59-A6C34878D82A}">
                    <a16:rowId xmlns:a16="http://schemas.microsoft.com/office/drawing/2014/main" val="1413783282"/>
                  </a:ext>
                </a:extLst>
              </a:tr>
            </a:tbl>
          </a:graphicData>
        </a:graphic>
      </p:graphicFrame>
      <p:graphicFrame>
        <p:nvGraphicFramePr>
          <p:cNvPr id="7" name="表格 6">
            <a:extLst>
              <a:ext uri="{FF2B5EF4-FFF2-40B4-BE49-F238E27FC236}">
                <a16:creationId xmlns:a16="http://schemas.microsoft.com/office/drawing/2014/main" id="{293386EB-406F-7789-E6C3-1017ACB66B38}"/>
              </a:ext>
            </a:extLst>
          </p:cNvPr>
          <p:cNvGraphicFramePr>
            <a:graphicFrameLocks noGrp="1"/>
          </p:cNvGraphicFramePr>
          <p:nvPr>
            <p:extLst>
              <p:ext uri="{D42A27DB-BD31-4B8C-83A1-F6EECF244321}">
                <p14:modId xmlns:p14="http://schemas.microsoft.com/office/powerpoint/2010/main" val="3727109958"/>
              </p:ext>
            </p:extLst>
          </p:nvPr>
        </p:nvGraphicFramePr>
        <p:xfrm>
          <a:off x="3432424" y="1344173"/>
          <a:ext cx="3060000" cy="4614995"/>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4051879806"/>
                    </a:ext>
                  </a:extLst>
                </a:gridCol>
                <a:gridCol w="612000">
                  <a:extLst>
                    <a:ext uri="{9D8B030D-6E8A-4147-A177-3AD203B41FA5}">
                      <a16:colId xmlns:a16="http://schemas.microsoft.com/office/drawing/2014/main" val="3233058470"/>
                    </a:ext>
                  </a:extLst>
                </a:gridCol>
                <a:gridCol w="612000">
                  <a:extLst>
                    <a:ext uri="{9D8B030D-6E8A-4147-A177-3AD203B41FA5}">
                      <a16:colId xmlns:a16="http://schemas.microsoft.com/office/drawing/2014/main" val="3309372112"/>
                    </a:ext>
                  </a:extLst>
                </a:gridCol>
                <a:gridCol w="612000">
                  <a:extLst>
                    <a:ext uri="{9D8B030D-6E8A-4147-A177-3AD203B41FA5}">
                      <a16:colId xmlns:a16="http://schemas.microsoft.com/office/drawing/2014/main" val="1211697899"/>
                    </a:ext>
                  </a:extLst>
                </a:gridCol>
                <a:gridCol w="612000">
                  <a:extLst>
                    <a:ext uri="{9D8B030D-6E8A-4147-A177-3AD203B41FA5}">
                      <a16:colId xmlns:a16="http://schemas.microsoft.com/office/drawing/2014/main" val="3328352299"/>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Pegasus</a:t>
                      </a: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677505813"/>
                  </a:ext>
                </a:extLst>
              </a:tr>
              <a:tr h="264422">
                <a:tc>
                  <a:txBody>
                    <a:bodyPr/>
                    <a:lstStyle/>
                    <a:p>
                      <a:pPr algn="ctr" fontAlgn="b"/>
                      <a:r>
                        <a:rPr lang="en-US" altLang="zh-CN" sz="1200" u="none" strike="noStrike" dirty="0">
                          <a:effectLst/>
                        </a:rPr>
                        <a:t>m</a:t>
                      </a:r>
                      <a:r>
                        <a:rPr lang="ja-JP" altLang="en-US" sz="1200" u="none" strike="noStrike" dirty="0">
                          <a:effectLst/>
                        </a:rPr>
                        <a:t>の値</a:t>
                      </a:r>
                      <a:endParaRPr lang="en-US" altLang="zh-CN" sz="1200" b="0" i="0" u="none" strike="noStrike" dirty="0">
                        <a:solidFill>
                          <a:srgbClr val="000000"/>
                        </a:solidFill>
                        <a:effectLst/>
                        <a:latin typeface="等线" panose="02010600030101010101" pitchFamily="2" charset="-122"/>
                        <a:ea typeface="+mn-ea"/>
                      </a:endParaRPr>
                    </a:p>
                  </a:txBody>
                  <a:tcPr marL="4447" marR="4447" marT="4447" marB="0" anchor="ctr">
                    <a:solidFill>
                      <a:schemeClr val="accent1">
                        <a:lumMod val="60000"/>
                        <a:lumOff val="40000"/>
                      </a:schemeClr>
                    </a:solidFill>
                  </a:tcPr>
                </a:tc>
                <a:tc>
                  <a:txBody>
                    <a:bodyPr/>
                    <a:lstStyle/>
                    <a:p>
                      <a:pPr algn="ctr" fontAlgn="b"/>
                      <a:r>
                        <a:rPr lang="ja-JP" altLang="en-US" sz="1200" b="0"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u="none" strike="noStrike" dirty="0">
                          <a:effectLst/>
                        </a:rPr>
                        <a:t>Seg</a:t>
                      </a:r>
                      <a:r>
                        <a:rPr lang="ja-JP" altLang="en-US" sz="1200" u="none" strike="noStrike" dirty="0">
                          <a:effectLst/>
                        </a:rPr>
                        <a:t>グラフ</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u="none" strike="noStrike" dirty="0" err="1">
                          <a:effectLst/>
                        </a:rPr>
                        <a:t>Nei</a:t>
                      </a:r>
                      <a:r>
                        <a:rPr lang="ja-JP" altLang="en-US" sz="1200" u="none" strike="noStrike" dirty="0">
                          <a:effectLst/>
                        </a:rPr>
                        <a:t>グラフ</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ja-JP" altLang="en-US" sz="1200" u="none" strike="noStrike" dirty="0">
                          <a:effectLst/>
                        </a:rPr>
                        <a:t>完全グラフ</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1702611473"/>
                  </a:ext>
                </a:extLst>
              </a:tr>
              <a:tr h="264422">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14</a:t>
                      </a:r>
                    </a:p>
                  </a:txBody>
                  <a:tcPr marL="4447" marR="4447" marT="4447" marB="0" anchor="ctr"/>
                </a:tc>
                <a:extLst>
                  <a:ext uri="{0D108BD9-81ED-4DB2-BD59-A6C34878D82A}">
                    <a16:rowId xmlns:a16="http://schemas.microsoft.com/office/drawing/2014/main" val="2295352637"/>
                  </a:ext>
                </a:extLst>
              </a:tr>
              <a:tr h="26442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19</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extLst>
                  <a:ext uri="{0D108BD9-81ED-4DB2-BD59-A6C34878D82A}">
                    <a16:rowId xmlns:a16="http://schemas.microsoft.com/office/drawing/2014/main" val="151405512"/>
                  </a:ext>
                </a:extLst>
              </a:tr>
              <a:tr h="264422">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1352822776"/>
                  </a:ext>
                </a:extLst>
              </a:tr>
              <a:tr h="26442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4194795350"/>
                  </a:ext>
                </a:extLst>
              </a:tr>
              <a:tr h="26442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28</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extLst>
                  <a:ext uri="{0D108BD9-81ED-4DB2-BD59-A6C34878D82A}">
                    <a16:rowId xmlns:a16="http://schemas.microsoft.com/office/drawing/2014/main" val="1408538886"/>
                  </a:ext>
                </a:extLst>
              </a:tr>
              <a:tr h="26442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36</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3641814430"/>
                  </a:ext>
                </a:extLst>
              </a:tr>
              <a:tr h="26442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37</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2404847958"/>
                  </a:ext>
                </a:extLst>
              </a:tr>
              <a:tr h="26442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42</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extLst>
                  <a:ext uri="{0D108BD9-81ED-4DB2-BD59-A6C34878D82A}">
                    <a16:rowId xmlns:a16="http://schemas.microsoft.com/office/drawing/2014/main" val="3461577585"/>
                  </a:ext>
                </a:extLst>
              </a:tr>
              <a:tr h="264422">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44</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253901222"/>
                  </a:ext>
                </a:extLst>
              </a:tr>
              <a:tr h="264422">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49</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773394887"/>
                  </a:ext>
                </a:extLst>
              </a:tr>
              <a:tr h="264422">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61</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26</a:t>
                      </a:r>
                    </a:p>
                  </a:txBody>
                  <a:tcPr marL="4447" marR="4447" marT="4447"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extLst>
                  <a:ext uri="{0D108BD9-81ED-4DB2-BD59-A6C34878D82A}">
                    <a16:rowId xmlns:a16="http://schemas.microsoft.com/office/drawing/2014/main" val="3565472147"/>
                  </a:ext>
                </a:extLst>
              </a:tr>
              <a:tr h="264422">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70</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27</a:t>
                      </a:r>
                    </a:p>
                  </a:txBody>
                  <a:tcPr marL="4447" marR="4447" marT="4447"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3633981042"/>
                  </a:ext>
                </a:extLst>
              </a:tr>
              <a:tr h="264422">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82</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28</a:t>
                      </a:r>
                    </a:p>
                  </a:txBody>
                  <a:tcPr marL="4447" marR="4447" marT="4447"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2348146764"/>
                  </a:ext>
                </a:extLst>
              </a:tr>
              <a:tr h="264422">
                <a:tc>
                  <a:txBody>
                    <a:bodyPr/>
                    <a:lstStyle/>
                    <a:p>
                      <a:pPr algn="ctr" fontAlgn="b"/>
                      <a:r>
                        <a:rPr lang="en-US" altLang="zh-CN" sz="1600" b="0" i="0" u="none" strike="noStrike" kern="1200">
                          <a:solidFill>
                            <a:srgbClr val="000000"/>
                          </a:solidFill>
                          <a:effectLst/>
                          <a:latin typeface="等线" panose="02010600030101010101" pitchFamily="2" charset="-122"/>
                          <a:ea typeface="等线" panose="02010600030101010101" pitchFamily="2" charset="-122"/>
                          <a:cs typeface="+mn-cs"/>
                        </a:rPr>
                        <a:t>83</a:t>
                      </a:r>
                    </a:p>
                  </a:txBody>
                  <a:tcPr marL="4447" marR="4447" marT="4447" marB="0" anchor="ctr">
                    <a:solidFill>
                      <a:schemeClr val="accent1">
                        <a:lumMod val="40000"/>
                        <a:lumOff val="60000"/>
                      </a:schemeClr>
                    </a:solidFill>
                  </a:tcP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29</a:t>
                      </a:r>
                    </a:p>
                  </a:txBody>
                  <a:tcPr marL="4447" marR="4447" marT="4447"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0"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4251696542"/>
                  </a:ext>
                </a:extLst>
              </a:tr>
            </a:tbl>
          </a:graphicData>
        </a:graphic>
      </p:graphicFrame>
      <p:graphicFrame>
        <p:nvGraphicFramePr>
          <p:cNvPr id="8" name="表格 7">
            <a:extLst>
              <a:ext uri="{FF2B5EF4-FFF2-40B4-BE49-F238E27FC236}">
                <a16:creationId xmlns:a16="http://schemas.microsoft.com/office/drawing/2014/main" id="{A59E50AE-6260-5701-13DC-9F33477D3262}"/>
              </a:ext>
            </a:extLst>
          </p:cNvPr>
          <p:cNvGraphicFramePr>
            <a:graphicFrameLocks noGrp="1"/>
          </p:cNvGraphicFramePr>
          <p:nvPr>
            <p:extLst>
              <p:ext uri="{D42A27DB-BD31-4B8C-83A1-F6EECF244321}">
                <p14:modId xmlns:p14="http://schemas.microsoft.com/office/powerpoint/2010/main" val="788927451"/>
              </p:ext>
            </p:extLst>
          </p:nvPr>
        </p:nvGraphicFramePr>
        <p:xfrm>
          <a:off x="6636249" y="1344173"/>
          <a:ext cx="3237384" cy="4640554"/>
        </p:xfrm>
        <a:graphic>
          <a:graphicData uri="http://schemas.openxmlformats.org/drawingml/2006/table">
            <a:tbl>
              <a:tblPr>
                <a:tableStyleId>{5C22544A-7EE6-4342-B048-85BDC9FD1C3A}</a:tableStyleId>
              </a:tblPr>
              <a:tblGrid>
                <a:gridCol w="656346">
                  <a:extLst>
                    <a:ext uri="{9D8B030D-6E8A-4147-A177-3AD203B41FA5}">
                      <a16:colId xmlns:a16="http://schemas.microsoft.com/office/drawing/2014/main" val="3047714197"/>
                    </a:ext>
                  </a:extLst>
                </a:gridCol>
                <a:gridCol w="612000">
                  <a:extLst>
                    <a:ext uri="{9D8B030D-6E8A-4147-A177-3AD203B41FA5}">
                      <a16:colId xmlns:a16="http://schemas.microsoft.com/office/drawing/2014/main" val="964682185"/>
                    </a:ext>
                  </a:extLst>
                </a:gridCol>
                <a:gridCol w="656346">
                  <a:extLst>
                    <a:ext uri="{9D8B030D-6E8A-4147-A177-3AD203B41FA5}">
                      <a16:colId xmlns:a16="http://schemas.microsoft.com/office/drawing/2014/main" val="2777620497"/>
                    </a:ext>
                  </a:extLst>
                </a:gridCol>
                <a:gridCol w="656346">
                  <a:extLst>
                    <a:ext uri="{9D8B030D-6E8A-4147-A177-3AD203B41FA5}">
                      <a16:colId xmlns:a16="http://schemas.microsoft.com/office/drawing/2014/main" val="1529233666"/>
                    </a:ext>
                  </a:extLst>
                </a:gridCol>
                <a:gridCol w="656346">
                  <a:extLst>
                    <a:ext uri="{9D8B030D-6E8A-4147-A177-3AD203B41FA5}">
                      <a16:colId xmlns:a16="http://schemas.microsoft.com/office/drawing/2014/main" val="286372952"/>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Zephyr</a:t>
                      </a: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1674763738"/>
                  </a:ext>
                </a:extLst>
              </a:tr>
              <a:tr h="525992">
                <a:tc>
                  <a:txBody>
                    <a:bodyPr/>
                    <a:lstStyle/>
                    <a:p>
                      <a:pPr algn="ctr" fontAlgn="b"/>
                      <a:r>
                        <a:rPr lang="en-US" altLang="zh-CN" sz="1200" u="none" strike="noStrike" dirty="0">
                          <a:effectLst/>
                        </a:rPr>
                        <a:t>m</a:t>
                      </a:r>
                      <a:r>
                        <a:rPr lang="ja-JP" altLang="en-US" sz="1200" u="none" strike="noStrike" dirty="0">
                          <a:effectLst/>
                        </a:rPr>
                        <a:t>の値</a:t>
                      </a:r>
                      <a:endParaRPr lang="en-US" altLang="zh-CN" sz="1200" b="0" i="0" u="none" strike="noStrike" dirty="0">
                        <a:solidFill>
                          <a:srgbClr val="000000"/>
                        </a:solidFill>
                        <a:effectLst/>
                        <a:latin typeface="等线" panose="02010600030101010101" pitchFamily="2" charset="-122"/>
                        <a:ea typeface="+mn-ea"/>
                      </a:endParaRPr>
                    </a:p>
                  </a:txBody>
                  <a:tcPr marL="5086" marR="5086" marT="5086" marB="0" anchor="ctr">
                    <a:solidFill>
                      <a:schemeClr val="accent1">
                        <a:lumMod val="60000"/>
                        <a:lumOff val="40000"/>
                      </a:schemeClr>
                    </a:solidFill>
                  </a:tcPr>
                </a:tc>
                <a:tc>
                  <a:txBody>
                    <a:bodyPr/>
                    <a:lstStyle/>
                    <a:p>
                      <a:pPr algn="ctr" fontAlgn="b"/>
                      <a:r>
                        <a:rPr lang="ja-JP" altLang="en-US" sz="1200" b="0"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u="none" strike="noStrike" dirty="0">
                          <a:effectLst/>
                        </a:rPr>
                        <a:t>Seg</a:t>
                      </a:r>
                      <a:r>
                        <a:rPr lang="ja-JP" altLang="en-US" sz="1200" u="none" strike="noStrike" dirty="0">
                          <a:effectLst/>
                        </a:rPr>
                        <a:t>グラフ</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u="none" strike="noStrike" dirty="0" err="1">
                          <a:effectLst/>
                        </a:rPr>
                        <a:t>Nei</a:t>
                      </a:r>
                      <a:r>
                        <a:rPr lang="ja-JP" altLang="en-US" sz="1200" u="none" strike="noStrike" dirty="0">
                          <a:effectLst/>
                        </a:rPr>
                        <a:t>グラフ</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ja-JP" altLang="en-US" sz="1200" u="none" strike="noStrike" dirty="0">
                          <a:effectLst/>
                        </a:rPr>
                        <a:t>完全グラフ</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3248897016"/>
                  </a:ext>
                </a:extLst>
              </a:tr>
              <a:tr h="310569">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15</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2008481515"/>
                  </a:ext>
                </a:extLst>
              </a:tr>
              <a:tr h="310569">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3707505269"/>
                  </a:ext>
                </a:extLst>
              </a:tr>
              <a:tr h="310569">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73014619"/>
                  </a:ext>
                </a:extLst>
              </a:tr>
              <a:tr h="310569">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241270581"/>
                  </a:ext>
                </a:extLst>
              </a:tr>
              <a:tr h="310569">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24</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extLst>
                  <a:ext uri="{0D108BD9-81ED-4DB2-BD59-A6C34878D82A}">
                    <a16:rowId xmlns:a16="http://schemas.microsoft.com/office/drawing/2014/main" val="3526957209"/>
                  </a:ext>
                </a:extLst>
              </a:tr>
              <a:tr h="310569">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30</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20</a:t>
                      </a:r>
                    </a:p>
                  </a:txBody>
                  <a:tcPr marL="5086" marR="5086" marT="5086" marB="0" anchor="ctr"/>
                </a:tc>
                <a:extLst>
                  <a:ext uri="{0D108BD9-81ED-4DB2-BD59-A6C34878D82A}">
                    <a16:rowId xmlns:a16="http://schemas.microsoft.com/office/drawing/2014/main" val="867803109"/>
                  </a:ext>
                </a:extLst>
              </a:tr>
              <a:tr h="310569">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34</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21</a:t>
                      </a:r>
                    </a:p>
                  </a:txBody>
                  <a:tcPr marL="5086" marR="5086" marT="5086" marB="0" anchor="ctr"/>
                </a:tc>
                <a:extLst>
                  <a:ext uri="{0D108BD9-81ED-4DB2-BD59-A6C34878D82A}">
                    <a16:rowId xmlns:a16="http://schemas.microsoft.com/office/drawing/2014/main" val="2388804129"/>
                  </a:ext>
                </a:extLst>
              </a:tr>
              <a:tr h="310569">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39</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tc>
                <a:extLst>
                  <a:ext uri="{0D108BD9-81ED-4DB2-BD59-A6C34878D82A}">
                    <a16:rowId xmlns:a16="http://schemas.microsoft.com/office/drawing/2014/main" val="3460403638"/>
                  </a:ext>
                </a:extLst>
              </a:tr>
              <a:tr h="310569">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43</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23</a:t>
                      </a:r>
                    </a:p>
                  </a:txBody>
                  <a:tcPr marL="5086" marR="5086" marT="5086" marB="0" anchor="ctr"/>
                </a:tc>
                <a:extLst>
                  <a:ext uri="{0D108BD9-81ED-4DB2-BD59-A6C34878D82A}">
                    <a16:rowId xmlns:a16="http://schemas.microsoft.com/office/drawing/2014/main" val="2995560316"/>
                  </a:ext>
                </a:extLst>
              </a:tr>
              <a:tr h="310569">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52</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24</a:t>
                      </a:r>
                    </a:p>
                  </a:txBody>
                  <a:tcPr marL="5086" marR="5086" marT="5086" marB="0" anchor="ctr"/>
                </a:tc>
                <a:extLst>
                  <a:ext uri="{0D108BD9-81ED-4DB2-BD59-A6C34878D82A}">
                    <a16:rowId xmlns:a16="http://schemas.microsoft.com/office/drawing/2014/main" val="1607713834"/>
                  </a:ext>
                </a:extLst>
              </a:tr>
              <a:tr h="310569">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57</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27</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3821285468"/>
                  </a:ext>
                </a:extLst>
              </a:tr>
              <a:tr h="310569">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61</a:t>
                      </a:r>
                    </a:p>
                  </a:txBody>
                  <a:tcPr marL="5086" marR="5086" marT="5086" marB="0" anchor="ctr">
                    <a:solidFill>
                      <a:schemeClr val="accent1">
                        <a:lumMod val="40000"/>
                        <a:lumOff val="60000"/>
                      </a:schemeClr>
                    </a:solidFill>
                  </a:tcP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28</a:t>
                      </a:r>
                    </a:p>
                  </a:txBody>
                  <a:tcPr marL="5086" marR="5086" marT="5086" marB="0" anchor="ctr"/>
                </a:tc>
                <a:tc>
                  <a:txBody>
                    <a:bodyPr/>
                    <a:lstStyle/>
                    <a:p>
                      <a:pPr algn="ctr" fontAlgn="b"/>
                      <a:r>
                        <a:rPr lang="en-US" altLang="zh-CN" sz="1600" b="0"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2102561213"/>
                  </a:ext>
                </a:extLst>
              </a:tr>
            </a:tbl>
          </a:graphicData>
        </a:graphic>
      </p:graphicFrame>
      <p:sp>
        <p:nvSpPr>
          <p:cNvPr id="9" name="文本框 8">
            <a:extLst>
              <a:ext uri="{FF2B5EF4-FFF2-40B4-BE49-F238E27FC236}">
                <a16:creationId xmlns:a16="http://schemas.microsoft.com/office/drawing/2014/main" id="{5CF75C82-EA4A-DE62-C49B-7D7B0E3A3FC2}"/>
              </a:ext>
            </a:extLst>
          </p:cNvPr>
          <p:cNvSpPr txBox="1"/>
          <p:nvPr/>
        </p:nvSpPr>
        <p:spPr>
          <a:xfrm>
            <a:off x="9840074" y="1914525"/>
            <a:ext cx="2123327" cy="3046988"/>
          </a:xfrm>
          <a:prstGeom prst="rect">
            <a:avLst/>
          </a:prstGeom>
          <a:noFill/>
        </p:spPr>
        <p:txBody>
          <a:bodyPr wrap="square" rtlCol="0">
            <a:spAutoFit/>
          </a:bodyPr>
          <a:lstStyle/>
          <a:p>
            <a:pPr marL="285750" indent="-285750">
              <a:buFont typeface="Arial" panose="020B0604020202020204" pitchFamily="34" charset="0"/>
              <a:buChar char="•"/>
            </a:pPr>
            <a:r>
              <a:rPr lang="ja-JP" altLang="en-US" sz="1200" dirty="0"/>
              <a:t>完全グラフが一番多い辺を持つから埋め込みできる問題のサイズが最小</a:t>
            </a:r>
            <a:endParaRPr lang="en-US" altLang="ja-JP" sz="1200" dirty="0"/>
          </a:p>
          <a:p>
            <a:pPr marL="285750" indent="-285750">
              <a:buFont typeface="Arial" panose="020B0604020202020204" pitchFamily="34" charset="0"/>
              <a:buChar char="•"/>
            </a:pPr>
            <a:endParaRPr lang="en-US" altLang="ja-JP" sz="1200" dirty="0"/>
          </a:p>
          <a:p>
            <a:pPr marL="285750" indent="-285750">
              <a:buFont typeface="Arial" panose="020B0604020202020204" pitchFamily="34" charset="0"/>
              <a:buChar char="•"/>
            </a:pPr>
            <a:endParaRPr lang="en-US" altLang="ja-JP" sz="1200" dirty="0"/>
          </a:p>
          <a:p>
            <a:pPr marL="285750" indent="-285750">
              <a:buFont typeface="Arial" panose="020B0604020202020204" pitchFamily="34" charset="0"/>
              <a:buChar char="•"/>
            </a:pPr>
            <a:r>
              <a:rPr lang="ja-JP" altLang="en-US" sz="1200" dirty="0"/>
              <a:t>同じトポロジーでドロネー三角形状分割がより大きい問題を埋め込みできる</a:t>
            </a:r>
            <a:endParaRPr lang="en-US" altLang="ja-JP" sz="1200" dirty="0"/>
          </a:p>
          <a:p>
            <a:pPr marL="285750" indent="-285750">
              <a:buFont typeface="Arial" panose="020B0604020202020204" pitchFamily="34" charset="0"/>
              <a:buChar char="•"/>
            </a:pPr>
            <a:endParaRPr lang="en-US" altLang="ja-JP" sz="1200" dirty="0"/>
          </a:p>
          <a:p>
            <a:pPr marL="285750" indent="-285750">
              <a:buFont typeface="Arial" panose="020B0604020202020204" pitchFamily="34" charset="0"/>
              <a:buChar char="•"/>
            </a:pPr>
            <a:endParaRPr lang="en-US" altLang="ja-JP" sz="1200" dirty="0"/>
          </a:p>
          <a:p>
            <a:pPr marL="285750" indent="-285750">
              <a:buFont typeface="Arial" panose="020B0604020202020204" pitchFamily="34" charset="0"/>
              <a:buChar char="•"/>
            </a:pPr>
            <a:r>
              <a:rPr lang="ja-JP" altLang="en-US" sz="1200" dirty="0"/>
              <a:t>提案手法の</a:t>
            </a:r>
            <a:r>
              <a:rPr lang="en-US" altLang="ja-JP" sz="1200" dirty="0"/>
              <a:t>Seg</a:t>
            </a:r>
            <a:r>
              <a:rPr lang="ja-JP" altLang="en-US" sz="1200" dirty="0"/>
              <a:t>と</a:t>
            </a:r>
            <a:r>
              <a:rPr lang="en-US" altLang="ja-JP" sz="1200" dirty="0"/>
              <a:t>Nei</a:t>
            </a:r>
            <a:r>
              <a:rPr lang="ja-JP" altLang="en-US" sz="1200" dirty="0"/>
              <a:t>グラフは大体サイズが</a:t>
            </a:r>
            <a:r>
              <a:rPr lang="en-US" altLang="ja-JP" sz="1200" dirty="0"/>
              <a:t>1</a:t>
            </a:r>
            <a:r>
              <a:rPr lang="ja-JP" altLang="en-US" sz="1200" dirty="0"/>
              <a:t>大きいの問題を埋め込みできる</a:t>
            </a:r>
            <a:endParaRPr lang="zh-CN" altLang="en-US" sz="1200" dirty="0"/>
          </a:p>
        </p:txBody>
      </p:sp>
    </p:spTree>
    <p:extLst>
      <p:ext uri="{BB962C8B-B14F-4D97-AF65-F5344CB8AC3E}">
        <p14:creationId xmlns:p14="http://schemas.microsoft.com/office/powerpoint/2010/main" val="1911567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62063-522D-C42A-5828-81A68BADAAB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3740F27-A519-EE41-32A4-D42D7BD82B06}"/>
              </a:ext>
            </a:extLst>
          </p:cNvPr>
          <p:cNvSpPr txBox="1"/>
          <p:nvPr/>
        </p:nvSpPr>
        <p:spPr>
          <a:xfrm>
            <a:off x="301086" y="241382"/>
            <a:ext cx="4880514" cy="584775"/>
          </a:xfrm>
          <a:prstGeom prst="rect">
            <a:avLst/>
          </a:prstGeom>
          <a:noFill/>
        </p:spPr>
        <p:txBody>
          <a:bodyPr wrap="square" rtlCol="0">
            <a:spAutoFit/>
          </a:bodyPr>
          <a:lstStyle/>
          <a:p>
            <a:r>
              <a:rPr lang="ja-JP" altLang="en-US" sz="3200" b="1" dirty="0"/>
              <a:t>まとめ</a:t>
            </a:r>
            <a:endParaRPr lang="zh-CN" altLang="en-US" sz="3200" b="1" dirty="0"/>
          </a:p>
        </p:txBody>
      </p:sp>
      <p:sp>
        <p:nvSpPr>
          <p:cNvPr id="3" name="矩形: 圆角 2">
            <a:extLst>
              <a:ext uri="{FF2B5EF4-FFF2-40B4-BE49-F238E27FC236}">
                <a16:creationId xmlns:a16="http://schemas.microsoft.com/office/drawing/2014/main" id="{793C7799-8C46-E9FE-948F-9D88D6C2B0F6}"/>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7CE3274-4A42-BF20-B670-C82E9A9E6F91}"/>
                  </a:ext>
                </a:extLst>
              </p:cNvPr>
              <p:cNvSpPr txBox="1"/>
              <p:nvPr/>
            </p:nvSpPr>
            <p:spPr>
              <a:xfrm>
                <a:off x="441902" y="1125008"/>
                <a:ext cx="6857097" cy="4770537"/>
              </a:xfrm>
              <a:prstGeom prst="rect">
                <a:avLst/>
              </a:prstGeom>
              <a:noFill/>
            </p:spPr>
            <p:txBody>
              <a:bodyPr wrap="square">
                <a:spAutoFit/>
              </a:bodyPr>
              <a:lstStyle/>
              <a:p>
                <a:pPr marL="285750" indent="-285750">
                  <a:buFont typeface="Wingdings" panose="05000000000000000000" pitchFamily="2" charset="2"/>
                  <a:buChar char="Ø"/>
                </a:pPr>
                <a:r>
                  <a:rPr lang="ja-JP" altLang="en-US" sz="1600" b="1" dirty="0"/>
                  <a:t>本論文では</a:t>
                </a:r>
                <a:endParaRPr lang="en-US" altLang="ja-JP" sz="1600" b="1" dirty="0"/>
              </a:p>
              <a:p>
                <a:r>
                  <a:rPr lang="en-US" altLang="ja-JP" sz="1600" dirty="0"/>
                  <a:t>TSP</a:t>
                </a:r>
                <a:r>
                  <a:rPr lang="ja-JP" altLang="en-US" sz="1600" dirty="0"/>
                  <a:t>問題を特定して、対応する</a:t>
                </a:r>
                <a:r>
                  <a:rPr lang="en-US" altLang="ja-JP" sz="1600" dirty="0"/>
                  <a:t>QUBO</a:t>
                </a:r>
                <a:r>
                  <a:rPr lang="ja-JP" altLang="en-US" sz="1600" dirty="0"/>
                  <a:t>モデルを紹介された</a:t>
                </a:r>
                <a:endParaRPr lang="en-US" altLang="ja-JP" sz="1600" dirty="0"/>
              </a:p>
              <a:p>
                <a:endParaRPr lang="en-US" altLang="ja-JP" sz="1600" b="1" dirty="0"/>
              </a:p>
              <a:p>
                <a:r>
                  <a:rPr lang="en-US" altLang="ja-JP" sz="1600" dirty="0"/>
                  <a:t>QUBO</a:t>
                </a:r>
                <a:r>
                  <a:rPr lang="ja-JP" altLang="en-US" sz="1600" dirty="0"/>
                  <a:t>モデルに二次項数が多すぎる問題に対して、</a:t>
                </a:r>
                <a:endParaRPr lang="en-US" altLang="ja-JP" sz="1600" dirty="0"/>
              </a:p>
              <a:p>
                <a:r>
                  <a:rPr lang="ja-JP" altLang="en-US" sz="1600" dirty="0"/>
                  <a:t>ボロノイ図とドロネー三角形分割を利用して、</a:t>
                </a:r>
                <a:endParaRPr lang="en-US" altLang="ja-JP" sz="1600" dirty="0"/>
              </a:p>
              <a:p>
                <a:pPr marL="285750" indent="-285750">
                  <a:buFont typeface="Arial" panose="020B0604020202020204" pitchFamily="34" charset="0"/>
                  <a:buChar char="•"/>
                </a:pPr>
                <a:r>
                  <a:rPr lang="en-US" altLang="ja-JP" sz="1600" dirty="0"/>
                  <a:t>Seg</a:t>
                </a:r>
                <a:r>
                  <a:rPr lang="ja-JP" altLang="en-US" sz="1600" dirty="0"/>
                  <a:t>グラフ</a:t>
                </a:r>
                <a:endParaRPr lang="en-US" altLang="ja-JP" sz="1600" dirty="0"/>
              </a:p>
              <a:p>
                <a:pPr marL="285750" indent="-285750">
                  <a:buFont typeface="Arial" panose="020B0604020202020204" pitchFamily="34" charset="0"/>
                  <a:buChar char="•"/>
                </a:pPr>
                <a:r>
                  <a:rPr lang="en-US" altLang="ja-JP" sz="1600" dirty="0"/>
                  <a:t>Nei</a:t>
                </a:r>
                <a:r>
                  <a:rPr lang="ja-JP" altLang="en-US" sz="1600" dirty="0"/>
                  <a:t>グラフ</a:t>
                </a:r>
                <a:endParaRPr lang="en-US" altLang="ja-JP" sz="1600" dirty="0"/>
              </a:p>
              <a:p>
                <a:r>
                  <a:rPr lang="ja-JP" altLang="en-US" sz="1600" dirty="0"/>
                  <a:t>が提案された</a:t>
                </a:r>
                <a:endParaRPr lang="en-US" altLang="ja-JP" sz="1600" dirty="0"/>
              </a:p>
              <a:p>
                <a:endParaRPr lang="en-US" altLang="ja-JP" sz="1600" dirty="0"/>
              </a:p>
              <a:p>
                <a:endParaRPr lang="en-US" altLang="ja-JP" sz="1600" dirty="0"/>
              </a:p>
              <a:p>
                <a:r>
                  <a:rPr lang="ja-JP" altLang="en-US" sz="1600" dirty="0"/>
                  <a:t>実験結果として</a:t>
                </a:r>
                <a:endParaRPr lang="en-US" altLang="ja-JP" sz="1600" dirty="0"/>
              </a:p>
              <a:p>
                <a:pPr marL="285750" indent="-285750">
                  <a:buFont typeface="Arial" panose="020B0604020202020204" pitchFamily="34" charset="0"/>
                  <a:buChar char="•"/>
                </a:pPr>
                <a:r>
                  <a:rPr lang="ja-JP" altLang="en-US" sz="1600" dirty="0"/>
                  <a:t>ドロネー三角形分割、</a:t>
                </a:r>
                <a:r>
                  <a:rPr lang="en-US" altLang="ja-JP" sz="1600" dirty="0"/>
                  <a:t>Seg</a:t>
                </a:r>
                <a:r>
                  <a:rPr lang="ja-JP" altLang="en-US" sz="1600" dirty="0"/>
                  <a:t>グラフ、</a:t>
                </a:r>
                <a:r>
                  <a:rPr lang="en-US" altLang="ja-JP" sz="1600" dirty="0"/>
                  <a:t>Nei</a:t>
                </a:r>
                <a:r>
                  <a:rPr lang="ja-JP" altLang="en-US" sz="1600" dirty="0"/>
                  <a:t>グラフの平均二次項削減率</a:t>
                </a:r>
                <a14:m>
                  <m:oMath xmlns:m="http://schemas.openxmlformats.org/officeDocument/2006/math">
                    <m:r>
                      <a:rPr lang="en-US" altLang="ja-JP" sz="1600" i="1" dirty="0" smtClean="0">
                        <a:latin typeface="Cambria Math" panose="02040503050406030204" pitchFamily="18" charset="0"/>
                      </a:rPr>
                      <m:t>4</m:t>
                    </m:r>
                    <m:r>
                      <a:rPr lang="en-US" altLang="ja-JP" sz="1600" b="0" i="1" dirty="0" smtClean="0">
                        <a:latin typeface="Cambria Math" panose="02040503050406030204" pitchFamily="18" charset="0"/>
                      </a:rPr>
                      <m:t>4.6</m:t>
                    </m:r>
                    <m:r>
                      <a:rPr lang="ja-JP" altLang="en-US" sz="1600" i="1" dirty="0">
                        <a:latin typeface="Cambria Math" panose="02040503050406030204" pitchFamily="18" charset="0"/>
                      </a:rPr>
                      <m:t>％、</m:t>
                    </m:r>
                    <m:r>
                      <a:rPr lang="en-US" altLang="ja-JP" sz="1600" i="1" dirty="0">
                        <a:latin typeface="Cambria Math" panose="02040503050406030204" pitchFamily="18" charset="0"/>
                      </a:rPr>
                      <m:t>3</m:t>
                    </m:r>
                    <m:r>
                      <a:rPr lang="en-US" altLang="ja-JP" sz="1600" b="0" i="1" dirty="0" smtClean="0">
                        <a:latin typeface="Cambria Math" panose="02040503050406030204" pitchFamily="18" charset="0"/>
                      </a:rPr>
                      <m:t>4.3</m:t>
                    </m:r>
                    <m:r>
                      <a:rPr lang="ja-JP" altLang="en-US" sz="1600" i="1" dirty="0">
                        <a:latin typeface="Cambria Math" panose="02040503050406030204" pitchFamily="18" charset="0"/>
                      </a:rPr>
                      <m:t>％、</m:t>
                    </m:r>
                    <m:r>
                      <a:rPr lang="en-US" altLang="ja-JP" sz="1600" i="1" dirty="0">
                        <a:latin typeface="Cambria Math" panose="02040503050406030204" pitchFamily="18" charset="0"/>
                      </a:rPr>
                      <m:t>2</m:t>
                    </m:r>
                    <m:r>
                      <a:rPr lang="en-US" altLang="ja-JP" sz="1600" b="0" i="1" dirty="0" smtClean="0">
                        <a:latin typeface="Cambria Math" panose="02040503050406030204" pitchFamily="18" charset="0"/>
                      </a:rPr>
                      <m:t>8.3</m:t>
                    </m:r>
                    <m:r>
                      <a:rPr lang="ja-JP" altLang="en-US" sz="1600" i="1" dirty="0">
                        <a:latin typeface="Cambria Math" panose="02040503050406030204" pitchFamily="18" charset="0"/>
                      </a:rPr>
                      <m:t>％</m:t>
                    </m:r>
                  </m:oMath>
                </a14:m>
                <a:r>
                  <a:rPr lang="ja-JP" altLang="en-US" sz="1600" dirty="0"/>
                  <a:t>を達成</a:t>
                </a:r>
                <a:endParaRPr lang="en-US" altLang="ja-JP" sz="1600" dirty="0"/>
              </a:p>
              <a:p>
                <a:endParaRPr lang="en-US" altLang="ja-JP" sz="1600" dirty="0"/>
              </a:p>
              <a:p>
                <a:pPr marL="285750" indent="-285750">
                  <a:buFont typeface="Arial" panose="020B0604020202020204" pitchFamily="34" charset="0"/>
                  <a:buChar char="•"/>
                </a:pPr>
                <a:r>
                  <a:rPr lang="ja-JP" altLang="en-US" sz="1600" dirty="0"/>
                  <a:t>マイナー埋め込みで</a:t>
                </a:r>
                <a:endParaRPr lang="en-US" altLang="ja-JP" sz="1600" dirty="0"/>
              </a:p>
              <a:p>
                <a:r>
                  <a:rPr lang="ja-JP" altLang="en-US" sz="1600" dirty="0"/>
                  <a:t>ドロネー三角形分割は最大</a:t>
                </a:r>
                <a:r>
                  <a:rPr lang="en-US" altLang="ja-JP" sz="1600" dirty="0"/>
                  <a:t>4</a:t>
                </a:r>
                <a:r>
                  <a:rPr lang="ja-JP" altLang="en-US" sz="1600" dirty="0"/>
                  <a:t>大きい</a:t>
                </a:r>
                <a:endParaRPr lang="en-US" altLang="ja-JP" sz="1600" dirty="0"/>
              </a:p>
              <a:p>
                <a:r>
                  <a:rPr lang="en-US" altLang="ja-JP" sz="1600" dirty="0"/>
                  <a:t>Seg</a:t>
                </a:r>
                <a:r>
                  <a:rPr lang="ja-JP" altLang="en-US" sz="1600" dirty="0"/>
                  <a:t>グラフと</a:t>
                </a:r>
                <a:r>
                  <a:rPr lang="en-US" altLang="ja-JP" sz="1600" dirty="0"/>
                  <a:t>Nei</a:t>
                </a:r>
                <a:r>
                  <a:rPr lang="ja-JP" altLang="en-US" sz="1600" dirty="0"/>
                  <a:t>グラフは大体</a:t>
                </a:r>
                <a:r>
                  <a:rPr lang="en-US" altLang="ja-JP" sz="1600" dirty="0"/>
                  <a:t>1</a:t>
                </a:r>
                <a:r>
                  <a:rPr lang="ja-JP" altLang="en-US" sz="1600" dirty="0"/>
                  <a:t>大きいインスタンスが埋め込みできる</a:t>
                </a:r>
                <a:endParaRPr lang="en-US" altLang="ja-JP" sz="1600" dirty="0"/>
              </a:p>
              <a:p>
                <a:endParaRPr lang="en-US" altLang="ja-JP" sz="1600" dirty="0"/>
              </a:p>
              <a:p>
                <a:endParaRPr lang="en-US" altLang="ja-JP" sz="1600" dirty="0"/>
              </a:p>
            </p:txBody>
          </p:sp>
        </mc:Choice>
        <mc:Fallback xmlns="">
          <p:sp>
            <p:nvSpPr>
              <p:cNvPr id="5" name="文本框 4">
                <a:extLst>
                  <a:ext uri="{FF2B5EF4-FFF2-40B4-BE49-F238E27FC236}">
                    <a16:creationId xmlns:a16="http://schemas.microsoft.com/office/drawing/2014/main" id="{97CE3274-4A42-BF20-B670-C82E9A9E6F91}"/>
                  </a:ext>
                </a:extLst>
              </p:cNvPr>
              <p:cNvSpPr txBox="1">
                <a:spLocks noRot="1" noChangeAspect="1" noMove="1" noResize="1" noEditPoints="1" noAdjustHandles="1" noChangeArrowheads="1" noChangeShapeType="1" noTextEdit="1"/>
              </p:cNvSpPr>
              <p:nvPr/>
            </p:nvSpPr>
            <p:spPr>
              <a:xfrm>
                <a:off x="441902" y="1125008"/>
                <a:ext cx="6857097" cy="4770537"/>
              </a:xfrm>
              <a:prstGeom prst="rect">
                <a:avLst/>
              </a:prstGeom>
              <a:blipFill>
                <a:blip r:embed="rId3"/>
                <a:stretch>
                  <a:fillRect l="-444" t="-3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6784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199419" cy="35426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600" b="1" i="0" dirty="0">
                    <a:effectLst/>
                    <a:latin typeface="YakuHanJPs"/>
                  </a:rPr>
                  <a:t>QUBO </a:t>
                </a:r>
                <a:r>
                  <a:rPr lang="en-US" altLang="ja-JP" sz="1600" b="1" dirty="0">
                    <a:latin typeface="YakuHanJPs"/>
                  </a:rPr>
                  <a:t>(</a:t>
                </a:r>
                <a:r>
                  <a:rPr lang="en-US" altLang="zh-CN" sz="1600" b="1" i="0" dirty="0">
                    <a:effectLst/>
                    <a:latin typeface="YakuHanJPs"/>
                  </a:rPr>
                  <a:t>Quadratic Unconstrained Binary Optimization</a:t>
                </a:r>
                <a:r>
                  <a:rPr lang="en-US" altLang="ja-JP" sz="1600" b="1" dirty="0">
                    <a:latin typeface="YakuHanJPs"/>
                  </a:rPr>
                  <a:t>)</a:t>
                </a:r>
                <a:r>
                  <a:rPr lang="ja-JP" altLang="en-US" sz="1600" b="1" dirty="0">
                    <a:latin typeface="YakuHanJPs"/>
                  </a:rPr>
                  <a:t>問題</a:t>
                </a:r>
                <a:endParaRPr lang="en-US" altLang="zh-CN" sz="1600" b="1" i="0" dirty="0">
                  <a:effectLst/>
                  <a:latin typeface="YakuHanJPs"/>
                </a:endParaRPr>
              </a:p>
              <a:p>
                <a:r>
                  <a:rPr lang="ja-JP" altLang="en-US" sz="1600" dirty="0"/>
                  <a:t>二次形式の制約なし二値変数最適化問題</a:t>
                </a:r>
                <a:endParaRPr lang="en-US" altLang="ja-JP" sz="1600" dirty="0"/>
              </a:p>
              <a:p>
                <a:endParaRPr lang="en-US" altLang="ja-JP" sz="1600" dirty="0"/>
              </a:p>
              <a:p>
                <a:r>
                  <a:rPr lang="ja-JP" altLang="en-US" sz="1600" dirty="0"/>
                  <a:t>入力：</a:t>
                </a:r>
                <a:r>
                  <a:rPr lang="en-US" altLang="ja-JP" sz="1600" dirty="0"/>
                  <a:t>QUBO</a:t>
                </a:r>
                <a:r>
                  <a:rPr lang="ja-JP" altLang="en-US" sz="1600" dirty="0"/>
                  <a:t>行列</a:t>
                </a:r>
                <a:endParaRPr lang="en-US" altLang="ja-JP" sz="1600" dirty="0"/>
              </a:p>
              <a:p>
                <a:r>
                  <a:rPr lang="ja-JP" altLang="en-US" sz="1600" dirty="0"/>
                  <a:t>出力：変数</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のベクトル</a:t>
                </a:r>
                <a:endParaRPr lang="en-US" altLang="ja-JP" sz="1600" dirty="0"/>
              </a:p>
              <a:p>
                <a:r>
                  <a:rPr lang="ja-JP" altLang="en-US" sz="1600" dirty="0"/>
                  <a:t>与えられた数式を最小値にするベクトル</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を求める</a:t>
                </a:r>
                <a:endParaRPr lang="en-US" altLang="ja-JP" sz="1600" dirty="0"/>
              </a:p>
              <a:p>
                <a:endParaRPr lang="en-US" altLang="zh-CN" sz="1600" dirty="0"/>
              </a:p>
              <a:p>
                <a:r>
                  <a:rPr lang="en-US" altLang="ja-JP" sz="1600" dirty="0"/>
                  <a:t>QUBO</a:t>
                </a:r>
                <a:r>
                  <a:rPr lang="ja-JP" altLang="en-US" sz="1600" dirty="0"/>
                  <a:t>の一般的な数式：</a:t>
                </a:r>
                <a:endParaRPr lang="en-US" altLang="ja-JP" sz="1600" dirty="0"/>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𝐸</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e>
                      </m:d>
                      <m:r>
                        <a:rPr lang="en-US" altLang="zh-CN" sz="1600" b="0" i="1" smtClean="0">
                          <a:latin typeface="Cambria Math" panose="02040503050406030204" pitchFamily="18" charset="0"/>
                        </a:rPr>
                        <m:t>=</m:t>
                      </m:r>
                      <m:nary>
                        <m:naryPr>
                          <m:chr m:val="∑"/>
                          <m:ctrlPr>
                            <a:rPr lang="en-US" altLang="zh-CN" sz="1600" i="1" smtClean="0">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𝑛</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e>
                      </m:nary>
                      <m:r>
                        <a:rPr lang="en-US" altLang="zh-CN" sz="1600" i="1">
                          <a:latin typeface="Cambria Math" panose="02040503050406030204" pitchFamily="18" charset="0"/>
                        </a:rPr>
                        <m:t>+</m:t>
                      </m:r>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&lt;</m:t>
                          </m:r>
                          <m:r>
                            <a:rPr lang="en-US" altLang="zh-CN" sz="1600" i="1">
                              <a:latin typeface="Cambria Math" panose="02040503050406030204" pitchFamily="18" charset="0"/>
                            </a:rPr>
                            <m:t>𝑗</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𝑖𝑗</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𝑗</m:t>
                              </m:r>
                            </m:sub>
                          </m:sSub>
                        </m:e>
                      </m:nary>
                    </m:oMath>
                  </m:oMathPara>
                </a14:m>
                <a:endParaRPr lang="en-US" altLang="zh-CN" sz="1600" dirty="0"/>
              </a:p>
              <a:p>
                <a:endParaRPr lang="en-US" altLang="zh-CN" sz="1600" dirty="0"/>
              </a:p>
              <a:p>
                <a:endParaRPr lang="en-US" altLang="zh-CN" sz="1600" dirty="0"/>
              </a:p>
              <a:p>
                <a:endParaRPr lang="en-US" altLang="ja-JP" sz="1600"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199419" cy="3542636"/>
              </a:xfrm>
              <a:prstGeom prst="rect">
                <a:avLst/>
              </a:prstGeom>
              <a:blipFill>
                <a:blip r:embed="rId2"/>
                <a:stretch>
                  <a:fillRect l="-331" t="-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904569" y="3199996"/>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904569" y="3199996"/>
                <a:ext cx="5191871" cy="850810"/>
              </a:xfrm>
              <a:prstGeom prst="rect">
                <a:avLst/>
              </a:prstGeom>
              <a:blipFill>
                <a:blip r:embed="rId3"/>
                <a:stretch>
                  <a:fillRect t="-1408" b="-7042"/>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337127" y="4004767"/>
            <a:ext cx="3209533" cy="584775"/>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バイナリ変数四つある</a:t>
            </a:r>
            <a:r>
              <a:rPr lang="en-US" altLang="ja-JP" sz="1600" dirty="0"/>
              <a:t>QUBO</a:t>
            </a:r>
            <a:r>
              <a:rPr lang="ja-JP" altLang="en-US" sz="1600" dirty="0"/>
              <a:t>問題</a:t>
            </a:r>
            <a:endParaRPr lang="zh-CN" altLang="en-US" sz="1600"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13922" y="4770773"/>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13922" y="4770773"/>
                <a:ext cx="6942382" cy="369332"/>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498546" y="515025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599529" y="514010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96581" y="5644628"/>
                <a:ext cx="8138038" cy="923330"/>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zh-CN" altLang="en-US"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96581" y="5644628"/>
                <a:ext cx="8138038" cy="923330"/>
              </a:xfrm>
              <a:prstGeom prst="rect">
                <a:avLst/>
              </a:prstGeom>
              <a:blipFill>
                <a:blip r:embed="rId7"/>
                <a:stretch>
                  <a:fillRect l="-674" t="-3311"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45108-2C0E-B78A-0A48-64AE2747159C}"/>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CD8887F1-1799-8A40-DA24-CCD27A2080E6}"/>
              </a:ext>
            </a:extLst>
          </p:cNvPr>
          <p:cNvSpPr/>
          <p:nvPr/>
        </p:nvSpPr>
        <p:spPr>
          <a:xfrm>
            <a:off x="458266" y="963363"/>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AF1BE5D6-C1AD-0E83-C0E8-7D38EFA28BE5}"/>
              </a:ext>
            </a:extLst>
          </p:cNvPr>
          <p:cNvSpPr>
            <a:spLocks noGrp="1"/>
          </p:cNvSpPr>
          <p:nvPr>
            <p:ph type="title"/>
          </p:nvPr>
        </p:nvSpPr>
        <p:spPr>
          <a:xfrm>
            <a:off x="384125" y="349850"/>
            <a:ext cx="10532995" cy="598978"/>
          </a:xfrm>
        </p:spPr>
        <p:txBody>
          <a:bodyPr>
            <a:noAutofit/>
          </a:bodyPr>
          <a:lstStyle/>
          <a:p>
            <a:r>
              <a:rPr lang="ja-JP" altLang="en-US" sz="3200" b="1" dirty="0">
                <a:latin typeface="+mn-lt"/>
                <a:ea typeface="+mn-ea"/>
                <a:cs typeface="+mn-cs"/>
              </a:rPr>
              <a:t>量子アニーラのトポロジー</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EC2314F-82E6-46A0-8AB8-ED797DC41458}"/>
                  </a:ext>
                </a:extLst>
              </p:cNvPr>
              <p:cNvSpPr txBox="1"/>
              <p:nvPr/>
            </p:nvSpPr>
            <p:spPr>
              <a:xfrm>
                <a:off x="454011" y="1072229"/>
                <a:ext cx="7714741" cy="1754326"/>
              </a:xfrm>
              <a:prstGeom prst="rect">
                <a:avLst/>
              </a:prstGeom>
              <a:noFill/>
            </p:spPr>
            <p:txBody>
              <a:bodyPr wrap="none" rtlCol="0">
                <a:spAutoFit/>
              </a:bodyPr>
              <a:lstStyle/>
              <a:p>
                <a:r>
                  <a:rPr lang="ja-JP" altLang="en-US" dirty="0"/>
                  <a:t>現在の</a:t>
                </a:r>
                <a:r>
                  <a:rPr lang="en-US" altLang="ja-JP" dirty="0" err="1"/>
                  <a:t>D</a:t>
                </a:r>
                <a:r>
                  <a:rPr lang="en-US" altLang="zh-CN" dirty="0" err="1"/>
                  <a:t>wave</a:t>
                </a:r>
                <a:r>
                  <a:rPr lang="ja-JP" altLang="en-US" dirty="0"/>
                  <a:t>社の量子アニーラには</a:t>
                </a:r>
                <a:r>
                  <a:rPr lang="ja-JP" altLang="en-US" b="1" dirty="0"/>
                  <a:t>三つ</a:t>
                </a:r>
                <a:r>
                  <a:rPr lang="ja-JP" altLang="en-US" dirty="0"/>
                  <a:t>のトポロジーがある</a:t>
                </a:r>
                <a:endParaRPr lang="en-US" altLang="ja-JP" dirty="0"/>
              </a:p>
              <a:p>
                <a:pPr marL="285750" indent="-285750">
                  <a:buFont typeface="Arial" panose="020B0604020202020204" pitchFamily="34" charset="0"/>
                  <a:buChar char="•"/>
                </a:pPr>
                <a:r>
                  <a:rPr lang="en-US" altLang="zh-CN" dirty="0"/>
                  <a:t>D-Wave 2000Q  </a:t>
                </a:r>
                <a:r>
                  <a:rPr lang="ja-JP" altLang="en-US" dirty="0"/>
                  <a:t>のトポロジー  ：</a:t>
                </a:r>
                <a:r>
                  <a:rPr lang="en-US" altLang="zh-CN" dirty="0"/>
                  <a:t>Chimera     </a:t>
                </a:r>
                <a:r>
                  <a:rPr lang="zh-CN" altLang="en-US" dirty="0"/>
                  <a:t>（</a:t>
                </a:r>
                <a:r>
                  <a:rPr lang="ja-JP" altLang="en-US" dirty="0"/>
                  <a:t>総</a:t>
                </a:r>
                <a:r>
                  <a:rPr lang="en-US" altLang="ja-JP" b="1" dirty="0"/>
                  <a:t>2048</a:t>
                </a:r>
                <a:r>
                  <a:rPr lang="en-US" altLang="ja-JP" dirty="0"/>
                  <a:t>qbit , </a:t>
                </a:r>
                <a:r>
                  <a:rPr lang="zh-CN" altLang="en-US"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m:t>
                    </m:r>
                  </m:oMath>
                </a14:m>
                <a:r>
                  <a:rPr lang="zh-CN" altLang="en-US" dirty="0"/>
                  <a:t>）</a:t>
                </a:r>
                <a:endParaRPr lang="en-US" altLang="zh-CN" dirty="0"/>
              </a:p>
              <a:p>
                <a:pPr marL="285750" indent="-285750">
                  <a:buFont typeface="Arial" panose="020B0604020202020204" pitchFamily="34" charset="0"/>
                  <a:buChar char="•"/>
                </a:pPr>
                <a:r>
                  <a:rPr lang="en-US" altLang="zh-CN" dirty="0"/>
                  <a:t>Advantage          </a:t>
                </a:r>
                <a:r>
                  <a:rPr lang="ja-JP" altLang="en-US" dirty="0"/>
                  <a:t>のトポロジー  ：</a:t>
                </a:r>
                <a:r>
                  <a:rPr lang="en-US" altLang="zh-CN" dirty="0"/>
                  <a:t>Pegasus     </a:t>
                </a:r>
                <a:r>
                  <a:rPr lang="zh-CN" altLang="en-US" dirty="0"/>
                  <a:t>（</a:t>
                </a:r>
                <a:r>
                  <a:rPr lang="ja-JP" altLang="en-US" dirty="0"/>
                  <a:t>総</a:t>
                </a:r>
                <a:r>
                  <a:rPr lang="en-US" altLang="ja-JP" b="1" dirty="0"/>
                  <a:t>5640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 </m:t>
                    </m:r>
                  </m:oMath>
                </a14:m>
                <a:r>
                  <a:rPr lang="zh-CN" altLang="en-US" dirty="0"/>
                  <a:t>）</a:t>
                </a:r>
                <a:endParaRPr lang="en-US" altLang="zh-CN" dirty="0"/>
              </a:p>
              <a:p>
                <a:pPr marL="285750" indent="-285750">
                  <a:buFont typeface="Arial" panose="020B0604020202020204" pitchFamily="34" charset="0"/>
                  <a:buChar char="•"/>
                </a:pPr>
                <a:r>
                  <a:rPr lang="en-US" altLang="zh-CN" dirty="0"/>
                  <a:t>Next generation  </a:t>
                </a:r>
                <a:r>
                  <a:rPr lang="ja-JP" altLang="en-US" dirty="0"/>
                  <a:t>のトポロジー  ：</a:t>
                </a:r>
                <a:r>
                  <a:rPr lang="en-US" altLang="ja-JP" dirty="0"/>
                  <a:t>Zephyr      </a:t>
                </a:r>
                <a:r>
                  <a:rPr lang="zh-CN" altLang="en-US" dirty="0"/>
                  <a:t>（</a:t>
                </a:r>
                <a:r>
                  <a:rPr lang="ja-JP" altLang="en-US" dirty="0"/>
                  <a:t>総</a:t>
                </a:r>
                <a:r>
                  <a:rPr lang="en-US" altLang="ja-JP" b="1" dirty="0"/>
                  <a:t>7440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=15 </m:t>
                    </m:r>
                  </m:oMath>
                </a14:m>
                <a:r>
                  <a:rPr lang="zh-CN" altLang="en-US" dirty="0"/>
                  <a:t>）</a:t>
                </a:r>
                <a:endParaRPr lang="en-US" altLang="zh-CN" dirty="0"/>
              </a:p>
              <a:p>
                <a:pPr marL="285750" indent="-285750">
                  <a:buFont typeface="Arial" panose="020B0604020202020204" pitchFamily="34" charset="0"/>
                  <a:buChar char="•"/>
                </a:pPr>
                <a:endParaRPr lang="en-US" altLang="zh-CN" dirty="0"/>
              </a:p>
              <a:p>
                <a:r>
                  <a:rPr lang="en-US" altLang="zh-CN" dirty="0"/>
                  <a:t>	</a:t>
                </a:r>
                <a:endParaRPr lang="zh-CN" altLang="en-US" dirty="0"/>
              </a:p>
            </p:txBody>
          </p:sp>
        </mc:Choice>
        <mc:Fallback xmlns="">
          <p:sp>
            <p:nvSpPr>
              <p:cNvPr id="2" name="文本框 1">
                <a:extLst>
                  <a:ext uri="{FF2B5EF4-FFF2-40B4-BE49-F238E27FC236}">
                    <a16:creationId xmlns:a16="http://schemas.microsoft.com/office/drawing/2014/main" id="{7EC2314F-82E6-46A0-8AB8-ED797DC41458}"/>
                  </a:ext>
                </a:extLst>
              </p:cNvPr>
              <p:cNvSpPr txBox="1">
                <a:spLocks noRot="1" noChangeAspect="1" noMove="1" noResize="1" noEditPoints="1" noAdjustHandles="1" noChangeArrowheads="1" noChangeShapeType="1" noTextEdit="1"/>
              </p:cNvSpPr>
              <p:nvPr/>
            </p:nvSpPr>
            <p:spPr>
              <a:xfrm>
                <a:off x="454011" y="1072229"/>
                <a:ext cx="7714741" cy="1754326"/>
              </a:xfrm>
              <a:prstGeom prst="rect">
                <a:avLst/>
              </a:prstGeom>
              <a:blipFill>
                <a:blip r:embed="rId2"/>
                <a:stretch>
                  <a:fillRect l="-632" t="-2083"/>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C4F8A26F-D586-5679-2A81-91CCC1B00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00" y="2338275"/>
            <a:ext cx="3508549" cy="2947180"/>
          </a:xfrm>
          <a:prstGeom prst="rect">
            <a:avLst/>
          </a:prstGeom>
          <a:ln>
            <a:solidFill>
              <a:schemeClr val="tx1"/>
            </a:solidFill>
          </a:ln>
        </p:spPr>
      </p:pic>
      <p:sp>
        <p:nvSpPr>
          <p:cNvPr id="9" name="文本框 8">
            <a:extLst>
              <a:ext uri="{FF2B5EF4-FFF2-40B4-BE49-F238E27FC236}">
                <a16:creationId xmlns:a16="http://schemas.microsoft.com/office/drawing/2014/main" id="{C350772F-B262-2097-E6F7-35CE9E733567}"/>
              </a:ext>
            </a:extLst>
          </p:cNvPr>
          <p:cNvSpPr txBox="1"/>
          <p:nvPr/>
        </p:nvSpPr>
        <p:spPr>
          <a:xfrm>
            <a:off x="1428746" y="2316737"/>
            <a:ext cx="986655" cy="307777"/>
          </a:xfrm>
          <a:prstGeom prst="rect">
            <a:avLst/>
          </a:prstGeom>
          <a:noFill/>
        </p:spPr>
        <p:txBody>
          <a:bodyPr wrap="square">
            <a:spAutoFit/>
          </a:bodyPr>
          <a:lstStyle/>
          <a:p>
            <a:r>
              <a:rPr lang="en-US" altLang="zh-CN" sz="1400" dirty="0"/>
              <a:t>Chimera</a:t>
            </a:r>
            <a:endParaRPr lang="zh-CN" altLang="en-US" sz="1400" dirty="0"/>
          </a:p>
        </p:txBody>
      </p:sp>
      <p:pic>
        <p:nvPicPr>
          <p:cNvPr id="11" name="图片 10">
            <a:extLst>
              <a:ext uri="{FF2B5EF4-FFF2-40B4-BE49-F238E27FC236}">
                <a16:creationId xmlns:a16="http://schemas.microsoft.com/office/drawing/2014/main" id="{F65D4BF1-A658-AC06-94D9-FDE9B4DA5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212" y="2310152"/>
            <a:ext cx="3508550" cy="2985400"/>
          </a:xfrm>
          <a:prstGeom prst="rect">
            <a:avLst/>
          </a:prstGeom>
          <a:ln>
            <a:solidFill>
              <a:schemeClr val="tx1"/>
            </a:solidFill>
          </a:ln>
        </p:spPr>
      </p:pic>
      <p:sp>
        <p:nvSpPr>
          <p:cNvPr id="13" name="文本框 12">
            <a:extLst>
              <a:ext uri="{FF2B5EF4-FFF2-40B4-BE49-F238E27FC236}">
                <a16:creationId xmlns:a16="http://schemas.microsoft.com/office/drawing/2014/main" id="{F7734532-781C-A7BD-808D-ABB82E48C259}"/>
              </a:ext>
            </a:extLst>
          </p:cNvPr>
          <p:cNvSpPr txBox="1"/>
          <p:nvPr/>
        </p:nvSpPr>
        <p:spPr>
          <a:xfrm>
            <a:off x="5426159" y="2287782"/>
            <a:ext cx="986655" cy="307777"/>
          </a:xfrm>
          <a:prstGeom prst="rect">
            <a:avLst/>
          </a:prstGeom>
          <a:noFill/>
        </p:spPr>
        <p:txBody>
          <a:bodyPr wrap="square">
            <a:spAutoFit/>
          </a:bodyPr>
          <a:lstStyle/>
          <a:p>
            <a:r>
              <a:rPr lang="en-US" altLang="zh-CN" sz="1400" dirty="0"/>
              <a:t>Pegasus</a:t>
            </a:r>
            <a:endParaRPr lang="zh-CN" altLang="en-US" sz="1400" dirty="0"/>
          </a:p>
        </p:txBody>
      </p:sp>
      <p:pic>
        <p:nvPicPr>
          <p:cNvPr id="15" name="图片 14">
            <a:extLst>
              <a:ext uri="{FF2B5EF4-FFF2-40B4-BE49-F238E27FC236}">
                <a16:creationId xmlns:a16="http://schemas.microsoft.com/office/drawing/2014/main" id="{608FA963-2AB3-6F22-E989-586E916121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2625" y="2338275"/>
            <a:ext cx="3314118" cy="3005094"/>
          </a:xfrm>
          <a:prstGeom prst="rect">
            <a:avLst/>
          </a:prstGeom>
          <a:ln>
            <a:solidFill>
              <a:schemeClr val="tx1"/>
            </a:solidFill>
          </a:ln>
        </p:spPr>
      </p:pic>
      <p:sp>
        <p:nvSpPr>
          <p:cNvPr id="17" name="文本框 16">
            <a:extLst>
              <a:ext uri="{FF2B5EF4-FFF2-40B4-BE49-F238E27FC236}">
                <a16:creationId xmlns:a16="http://schemas.microsoft.com/office/drawing/2014/main" id="{8BBFCC79-25D1-6782-0577-445E09C6D4A0}"/>
              </a:ext>
            </a:extLst>
          </p:cNvPr>
          <p:cNvSpPr txBox="1"/>
          <p:nvPr/>
        </p:nvSpPr>
        <p:spPr>
          <a:xfrm>
            <a:off x="9439985" y="2342910"/>
            <a:ext cx="986655" cy="307777"/>
          </a:xfrm>
          <a:prstGeom prst="rect">
            <a:avLst/>
          </a:prstGeom>
          <a:noFill/>
        </p:spPr>
        <p:txBody>
          <a:bodyPr wrap="square">
            <a:spAutoFit/>
          </a:bodyPr>
          <a:lstStyle/>
          <a:p>
            <a:r>
              <a:rPr lang="en-US" altLang="ja-JP" sz="1400" dirty="0"/>
              <a:t>Zephyr</a:t>
            </a:r>
            <a:endParaRPr lang="zh-CN" altLang="en-US" sz="1400" dirty="0"/>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nvGraphicFramePr>
            <p:xfrm>
              <a:off x="1734363" y="5419657"/>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dirty="0"/>
                            <a:t>利用できる量子</a:t>
                          </a:r>
                          <a:endParaRPr lang="en-US" altLang="ja-JP" sz="1600" dirty="0"/>
                        </a:p>
                        <a:p>
                          <a:pPr algn="ctr"/>
                          <a:r>
                            <a:rPr lang="ja-JP" altLang="en-US" sz="1600" dirty="0"/>
                            <a:t>ビット数</a:t>
                          </a:r>
                          <a:endParaRPr lang="zh-CN" altLang="en-US" sz="1600"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m:t>
                              </m:r>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𝑚</m:t>
                                  </m:r>
                                </m:e>
                                <m:sup>
                                  <m:r>
                                    <a:rPr lang="en-US" altLang="ja-JP" sz="1600" b="0" i="1" smtClean="0">
                                      <a:latin typeface="Cambria Math" panose="02040503050406030204" pitchFamily="18" charset="0"/>
                                    </a:rPr>
                                    <m:t>2</m:t>
                                  </m:r>
                                </m:sup>
                              </m:sSup>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8(3</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zh-CN" sz="1600" b="0" i="1" smtClean="0">
                                  <a:latin typeface="Cambria Math" panose="02040503050406030204" pitchFamily="18" charset="0"/>
                                </a:rPr>
                                <m:t>32</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𝑚</m:t>
                                  </m:r>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+16</m:t>
                              </m:r>
                              <m:r>
                                <a:rPr lang="en-US" altLang="zh-CN" sz="1600" b="0" i="1" smtClean="0">
                                  <a:latin typeface="Cambria Math" panose="02040503050406030204" pitchFamily="18" charset="0"/>
                                </a:rPr>
                                <m:t>𝑚</m:t>
                              </m:r>
                            </m:oMath>
                          </a14:m>
                          <a:r>
                            <a:rPr lang="zh-CN" altLang="en-US" sz="1600" dirty="0"/>
                            <a:t> </a:t>
                          </a:r>
                        </a:p>
                      </a:txBody>
                      <a:tcPr anchor="ctr"/>
                    </a:tc>
                    <a:extLst>
                      <a:ext uri="{0D108BD9-81ED-4DB2-BD59-A6C34878D82A}">
                        <a16:rowId xmlns:a16="http://schemas.microsoft.com/office/drawing/2014/main" val="3278943062"/>
                      </a:ext>
                    </a:extLst>
                  </a:tr>
                </a:tbl>
              </a:graphicData>
            </a:graphic>
          </p:graphicFrame>
        </mc:Choice>
        <mc:Fallback xmlns="">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extLst>
                  <p:ext uri="{D42A27DB-BD31-4B8C-83A1-F6EECF244321}">
                    <p14:modId xmlns:p14="http://schemas.microsoft.com/office/powerpoint/2010/main" val="3281906311"/>
                  </p:ext>
                </p:extLst>
              </p:nvPr>
            </p:nvGraphicFramePr>
            <p:xfrm>
              <a:off x="1734363" y="5419657"/>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6"/>
                          <a:stretch>
                            <a:fillRect l="-100282" t="-1639" r="-201130" b="-177049"/>
                          </a:stretch>
                        </a:blipFill>
                      </a:tcPr>
                    </a:tc>
                    <a:tc>
                      <a:txBody>
                        <a:bodyPr/>
                        <a:lstStyle/>
                        <a:p>
                          <a:endParaRPr lang="zh-CN"/>
                        </a:p>
                      </a:txBody>
                      <a:tcPr anchor="ctr">
                        <a:blipFill>
                          <a:blip r:embed="rId6"/>
                          <a:stretch>
                            <a:fillRect l="-200282" t="-1639" r="-101130" b="-177049"/>
                          </a:stretch>
                        </a:blipFill>
                      </a:tcPr>
                    </a:tc>
                    <a:tc>
                      <a:txBody>
                        <a:bodyPr/>
                        <a:lstStyle/>
                        <a:p>
                          <a:endParaRPr lang="zh-CN"/>
                        </a:p>
                      </a:txBody>
                      <a:tcPr anchor="ctr">
                        <a:blipFill>
                          <a:blip r:embed="rId6"/>
                          <a:stretch>
                            <a:fillRect l="-300282" t="-1639" r="-1130" b="-177049"/>
                          </a:stretch>
                        </a:blipFill>
                      </a:tcPr>
                    </a:tc>
                    <a:extLst>
                      <a:ext uri="{0D108BD9-81ED-4DB2-BD59-A6C34878D82A}">
                        <a16:rowId xmlns:a16="http://schemas.microsoft.com/office/drawing/2014/main" val="3368320107"/>
                      </a:ext>
                    </a:extLst>
                  </a:tr>
                  <a:tr h="579120">
                    <a:tc>
                      <a:txBody>
                        <a:bodyPr/>
                        <a:lstStyle/>
                        <a:p>
                          <a:pPr algn="ctr"/>
                          <a:r>
                            <a:rPr lang="ja-JP" altLang="en-US" sz="1600" dirty="0"/>
                            <a:t>利用できる量子</a:t>
                          </a:r>
                          <a:endParaRPr lang="en-US" altLang="ja-JP" sz="1600" dirty="0"/>
                        </a:p>
                        <a:p>
                          <a:pPr algn="ctr"/>
                          <a:r>
                            <a:rPr lang="ja-JP" altLang="en-US" sz="1600" dirty="0"/>
                            <a:t>ビット数</a:t>
                          </a:r>
                          <a:endParaRPr lang="zh-CN" altLang="en-US" sz="1600" dirty="0"/>
                        </a:p>
                      </a:txBody>
                      <a:tcPr anchor="ctr"/>
                    </a:tc>
                    <a:tc>
                      <a:txBody>
                        <a:bodyPr/>
                        <a:lstStyle/>
                        <a:p>
                          <a:endParaRPr lang="zh-CN"/>
                        </a:p>
                      </a:txBody>
                      <a:tcPr anchor="ctr">
                        <a:blipFill>
                          <a:blip r:embed="rId6"/>
                          <a:stretch>
                            <a:fillRect l="-100282" t="-65263" r="-201130" b="-13684"/>
                          </a:stretch>
                        </a:blipFill>
                      </a:tcPr>
                    </a:tc>
                    <a:tc>
                      <a:txBody>
                        <a:bodyPr/>
                        <a:lstStyle/>
                        <a:p>
                          <a:endParaRPr lang="zh-CN"/>
                        </a:p>
                      </a:txBody>
                      <a:tcPr anchor="ctr">
                        <a:blipFill>
                          <a:blip r:embed="rId6"/>
                          <a:stretch>
                            <a:fillRect l="-200282" t="-65263" r="-101130" b="-13684"/>
                          </a:stretch>
                        </a:blipFill>
                      </a:tcPr>
                    </a:tc>
                    <a:tc>
                      <a:txBody>
                        <a:bodyPr/>
                        <a:lstStyle/>
                        <a:p>
                          <a:endParaRPr lang="zh-CN"/>
                        </a:p>
                      </a:txBody>
                      <a:tcPr anchor="ctr">
                        <a:blipFill>
                          <a:blip r:embed="rId6"/>
                          <a:stretch>
                            <a:fillRect l="-300282" t="-65263" r="-1130" b="-13684"/>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374F5E9-19B1-551C-03F0-F7A5636184F0}"/>
                  </a:ext>
                </a:extLst>
              </p:cNvPr>
              <p:cNvSpPr txBox="1"/>
              <p:nvPr/>
            </p:nvSpPr>
            <p:spPr>
              <a:xfrm>
                <a:off x="3788891" y="6445905"/>
                <a:ext cx="6094970" cy="369332"/>
              </a:xfrm>
              <a:prstGeom prst="rect">
                <a:avLst/>
              </a:prstGeom>
              <a:noFill/>
            </p:spPr>
            <p:txBody>
              <a:bodyPr wrap="square">
                <a:spAutoFit/>
              </a:bodyPr>
              <a:lstStyle/>
              <a:p>
                <a14:m>
                  <m:oMath xmlns:m="http://schemas.openxmlformats.org/officeDocument/2006/math">
                    <m:r>
                      <a:rPr lang="en-US" altLang="ja-JP" b="0" i="1" smtClean="0">
                        <a:latin typeface="Cambria Math" panose="02040503050406030204" pitchFamily="18" charset="0"/>
                      </a:rPr>
                      <m:t>𝑚</m:t>
                    </m:r>
                  </m:oMath>
                </a14:m>
                <a:r>
                  <a:rPr lang="ja-JP" altLang="en-US" dirty="0"/>
                  <a:t>を増加することでトポロジーを拡大できる</a:t>
                </a:r>
                <a:endParaRPr lang="zh-CN" altLang="en-US" dirty="0"/>
              </a:p>
            </p:txBody>
          </p:sp>
        </mc:Choice>
        <mc:Fallback xmlns="">
          <p:sp>
            <p:nvSpPr>
              <p:cNvPr id="14" name="文本框 13">
                <a:extLst>
                  <a:ext uri="{FF2B5EF4-FFF2-40B4-BE49-F238E27FC236}">
                    <a16:creationId xmlns:a16="http://schemas.microsoft.com/office/drawing/2014/main" id="{C374F5E9-19B1-551C-03F0-F7A5636184F0}"/>
                  </a:ext>
                </a:extLst>
              </p:cNvPr>
              <p:cNvSpPr txBox="1">
                <a:spLocks noRot="1" noChangeAspect="1" noMove="1" noResize="1" noEditPoints="1" noAdjustHandles="1" noChangeArrowheads="1" noChangeShapeType="1" noTextEdit="1"/>
              </p:cNvSpPr>
              <p:nvPr/>
            </p:nvSpPr>
            <p:spPr>
              <a:xfrm>
                <a:off x="3788891" y="6445905"/>
                <a:ext cx="6094970" cy="369332"/>
              </a:xfrm>
              <a:prstGeom prst="rect">
                <a:avLst/>
              </a:prstGeom>
              <a:blipFill>
                <a:blip r:embed="rId7"/>
                <a:stretch>
                  <a:fillRect t="-6557" b="-26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5174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ED71D-7BF2-F470-6C6A-784D8A6824B5}"/>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70F11D67-9A43-65BA-79B8-528745A41175}"/>
              </a:ext>
            </a:extLst>
          </p:cNvPr>
          <p:cNvSpPr/>
          <p:nvPr/>
        </p:nvSpPr>
        <p:spPr>
          <a:xfrm>
            <a:off x="458266" y="963363"/>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97A1529A-A86D-FB4A-EBFA-DAEE01076668}"/>
              </a:ext>
            </a:extLst>
          </p:cNvPr>
          <p:cNvSpPr>
            <a:spLocks noGrp="1"/>
          </p:cNvSpPr>
          <p:nvPr>
            <p:ph type="title"/>
          </p:nvPr>
        </p:nvSpPr>
        <p:spPr>
          <a:xfrm>
            <a:off x="384125" y="349850"/>
            <a:ext cx="10532995" cy="598978"/>
          </a:xfrm>
        </p:spPr>
        <p:txBody>
          <a:bodyPr>
            <a:noAutofit/>
          </a:bodyPr>
          <a:lstStyle/>
          <a:p>
            <a:r>
              <a:rPr lang="ja-JP" altLang="en-US" sz="3200" b="1" dirty="0">
                <a:latin typeface="+mn-lt"/>
                <a:ea typeface="+mn-ea"/>
                <a:cs typeface="+mn-cs"/>
              </a:rPr>
              <a:t>マイナー埋め込み</a:t>
            </a:r>
          </a:p>
        </p:txBody>
      </p:sp>
      <p:sp>
        <p:nvSpPr>
          <p:cNvPr id="16" name="文本框 15">
            <a:extLst>
              <a:ext uri="{FF2B5EF4-FFF2-40B4-BE49-F238E27FC236}">
                <a16:creationId xmlns:a16="http://schemas.microsoft.com/office/drawing/2014/main" id="{F0494411-558A-7C66-E495-160E5A52F662}"/>
              </a:ext>
            </a:extLst>
          </p:cNvPr>
          <p:cNvSpPr txBox="1"/>
          <p:nvPr/>
        </p:nvSpPr>
        <p:spPr>
          <a:xfrm>
            <a:off x="458266" y="1187894"/>
            <a:ext cx="5630067" cy="584775"/>
          </a:xfrm>
          <a:prstGeom prst="rect">
            <a:avLst/>
          </a:prstGeom>
          <a:noFill/>
        </p:spPr>
        <p:txBody>
          <a:bodyPr wrap="none" rtlCol="0">
            <a:spAutoFit/>
          </a:bodyPr>
          <a:lstStyle/>
          <a:p>
            <a:pPr marL="285750" indent="-285750">
              <a:buFont typeface="Wingdings" panose="05000000000000000000" pitchFamily="2" charset="2"/>
              <a:buChar char="Ø"/>
            </a:pPr>
            <a:r>
              <a:rPr lang="en-US" altLang="ja-JP" sz="1600" b="1" dirty="0"/>
              <a:t>Gest</a:t>
            </a:r>
            <a:r>
              <a:rPr lang="ja-JP" altLang="en-US" sz="1600" b="1" dirty="0"/>
              <a:t>グラフ</a:t>
            </a:r>
            <a:r>
              <a:rPr lang="ja-JP" altLang="en-US" sz="1600" dirty="0"/>
              <a:t>は部分グラフとして</a:t>
            </a:r>
            <a:r>
              <a:rPr lang="en-US" altLang="ja-JP" sz="1600" b="1" dirty="0"/>
              <a:t>Host</a:t>
            </a:r>
            <a:r>
              <a:rPr lang="ja-JP" altLang="en-US" sz="1600" b="1" dirty="0"/>
              <a:t>グラフ</a:t>
            </a:r>
            <a:r>
              <a:rPr lang="ja-JP" altLang="en-US" sz="1600" dirty="0"/>
              <a:t>に存在するか</a:t>
            </a:r>
            <a:endParaRPr lang="en-US" altLang="ja-JP" sz="1600" dirty="0"/>
          </a:p>
          <a:p>
            <a:endParaRPr lang="en-US" altLang="zh-CN" sz="1600"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672E4BC-1181-7ECF-D7ED-401C6479C9A7}"/>
                  </a:ext>
                </a:extLst>
              </p:cNvPr>
              <p:cNvSpPr txBox="1"/>
              <p:nvPr/>
            </p:nvSpPr>
            <p:spPr>
              <a:xfrm>
                <a:off x="384125" y="1721814"/>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2" name="文本框 1">
                <a:extLst>
                  <a:ext uri="{FF2B5EF4-FFF2-40B4-BE49-F238E27FC236}">
                    <a16:creationId xmlns:a16="http://schemas.microsoft.com/office/drawing/2014/main" id="{B672E4BC-1181-7ECF-D7ED-401C6479C9A7}"/>
                  </a:ext>
                </a:extLst>
              </p:cNvPr>
              <p:cNvSpPr txBox="1">
                <a:spLocks noRot="1" noChangeAspect="1" noMove="1" noResize="1" noEditPoints="1" noAdjustHandles="1" noChangeArrowheads="1" noChangeShapeType="1" noTextEdit="1"/>
              </p:cNvSpPr>
              <p:nvPr/>
            </p:nvSpPr>
            <p:spPr>
              <a:xfrm>
                <a:off x="384125" y="1721814"/>
                <a:ext cx="6942382" cy="369332"/>
              </a:xfrm>
              <a:prstGeom prst="rect">
                <a:avLst/>
              </a:prstGeom>
              <a:blipFill>
                <a:blip r:embed="rId2"/>
                <a:stretch>
                  <a:fillRect/>
                </a:stretch>
              </a:blipFill>
            </p:spPr>
            <p:txBody>
              <a:bodyPr/>
              <a:lstStyle/>
              <a:p>
                <a:r>
                  <a:rPr lang="zh-CN" altLang="en-US">
                    <a:noFill/>
                  </a:rPr>
                  <a:t> </a:t>
                </a:r>
              </a:p>
            </p:txBody>
          </p:sp>
        </mc:Fallback>
      </mc:AlternateContent>
      <p:sp>
        <p:nvSpPr>
          <p:cNvPr id="56" name="箭头: 右 55">
            <a:extLst>
              <a:ext uri="{FF2B5EF4-FFF2-40B4-BE49-F238E27FC236}">
                <a16:creationId xmlns:a16="http://schemas.microsoft.com/office/drawing/2014/main" id="{69321BEC-D164-6CB8-A973-79ECCE9F5108}"/>
              </a:ext>
            </a:extLst>
          </p:cNvPr>
          <p:cNvSpPr/>
          <p:nvPr/>
        </p:nvSpPr>
        <p:spPr>
          <a:xfrm>
            <a:off x="4872261" y="4178737"/>
            <a:ext cx="1693077" cy="1650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9433D41A-AEA0-8590-88A8-28CBB88EE0EA}"/>
              </a:ext>
            </a:extLst>
          </p:cNvPr>
          <p:cNvSpPr txBox="1"/>
          <p:nvPr/>
        </p:nvSpPr>
        <p:spPr>
          <a:xfrm>
            <a:off x="4736541" y="3710546"/>
            <a:ext cx="2031325" cy="369332"/>
          </a:xfrm>
          <a:prstGeom prst="rect">
            <a:avLst/>
          </a:prstGeom>
          <a:noFill/>
        </p:spPr>
        <p:txBody>
          <a:bodyPr wrap="none" rtlCol="0">
            <a:spAutoFit/>
          </a:bodyPr>
          <a:lstStyle/>
          <a:p>
            <a:r>
              <a:rPr lang="ja-JP" altLang="en-US" dirty="0"/>
              <a:t>マイナー埋め込み</a:t>
            </a:r>
            <a:endParaRPr lang="zh-CN" altLang="en-US" dirty="0"/>
          </a:p>
        </p:txBody>
      </p:sp>
      <p:grpSp>
        <p:nvGrpSpPr>
          <p:cNvPr id="66" name="组合 65">
            <a:extLst>
              <a:ext uri="{FF2B5EF4-FFF2-40B4-BE49-F238E27FC236}">
                <a16:creationId xmlns:a16="http://schemas.microsoft.com/office/drawing/2014/main" id="{C94E75F3-4155-5C94-FFF4-DE419AAB462B}"/>
              </a:ext>
            </a:extLst>
          </p:cNvPr>
          <p:cNvGrpSpPr/>
          <p:nvPr/>
        </p:nvGrpSpPr>
        <p:grpSpPr>
          <a:xfrm>
            <a:off x="1158881" y="3067887"/>
            <a:ext cx="2715547" cy="2190624"/>
            <a:chOff x="1139687" y="2887903"/>
            <a:chExt cx="2715547" cy="2190624"/>
          </a:xfrm>
        </p:grpSpPr>
        <p:grpSp>
          <p:nvGrpSpPr>
            <p:cNvPr id="3" name="组合 2">
              <a:extLst>
                <a:ext uri="{FF2B5EF4-FFF2-40B4-BE49-F238E27FC236}">
                  <a16:creationId xmlns:a16="http://schemas.microsoft.com/office/drawing/2014/main" id="{E19835CD-5EF2-9203-0F27-DCAF5DE9AE17}"/>
                </a:ext>
              </a:extLst>
            </p:cNvPr>
            <p:cNvGrpSpPr/>
            <p:nvPr/>
          </p:nvGrpSpPr>
          <p:grpSpPr>
            <a:xfrm>
              <a:off x="1559540" y="3009612"/>
              <a:ext cx="1930012" cy="2060800"/>
              <a:chOff x="1194540" y="3441643"/>
              <a:chExt cx="1409922" cy="1505466"/>
            </a:xfrm>
          </p:grpSpPr>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F3F531C1-ECFB-6CBB-0A30-F02C0A25E1CF}"/>
                      </a:ext>
                    </a:extLst>
                  </p:cNvPr>
                  <p:cNvSpPr/>
                  <p:nvPr/>
                </p:nvSpPr>
                <p:spPr>
                  <a:xfrm>
                    <a:off x="1200727" y="3441643"/>
                    <a:ext cx="314036" cy="31403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1</m:t>
                              </m:r>
                            </m:sub>
                          </m:sSub>
                        </m:oMath>
                      </m:oMathPara>
                    </a14:m>
                    <a:endParaRPr lang="zh-CN" altLang="en-US" dirty="0"/>
                  </a:p>
                </p:txBody>
              </p:sp>
            </mc:Choice>
            <mc:Fallback xmlns="">
              <p:sp>
                <p:nvSpPr>
                  <p:cNvPr id="5" name="椭圆 4">
                    <a:extLst>
                      <a:ext uri="{FF2B5EF4-FFF2-40B4-BE49-F238E27FC236}">
                        <a16:creationId xmlns:a16="http://schemas.microsoft.com/office/drawing/2014/main" id="{F3F531C1-ECFB-6CBB-0A30-F02C0A25E1CF}"/>
                      </a:ext>
                    </a:extLst>
                  </p:cNvPr>
                  <p:cNvSpPr>
                    <a:spLocks noRot="1" noChangeAspect="1" noMove="1" noResize="1" noEditPoints="1" noAdjustHandles="1" noChangeArrowheads="1" noChangeShapeType="1" noTextEdit="1"/>
                  </p:cNvSpPr>
                  <p:nvPr/>
                </p:nvSpPr>
                <p:spPr>
                  <a:xfrm>
                    <a:off x="1200727" y="3441643"/>
                    <a:ext cx="314036" cy="314036"/>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3F81D09B-6C33-299D-1721-4FDBC15980B2}"/>
                      </a:ext>
                    </a:extLst>
                  </p:cNvPr>
                  <p:cNvSpPr/>
                  <p:nvPr/>
                </p:nvSpPr>
                <p:spPr>
                  <a:xfrm>
                    <a:off x="1194540" y="4633073"/>
                    <a:ext cx="314036" cy="314036"/>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4</m:t>
                              </m:r>
                            </m:sub>
                          </m:sSub>
                        </m:oMath>
                      </m:oMathPara>
                    </a14:m>
                    <a:endParaRPr lang="zh-CN" altLang="en-US" dirty="0"/>
                  </a:p>
                </p:txBody>
              </p:sp>
            </mc:Choice>
            <mc:Fallback xmlns="">
              <p:sp>
                <p:nvSpPr>
                  <p:cNvPr id="7" name="椭圆 6">
                    <a:extLst>
                      <a:ext uri="{FF2B5EF4-FFF2-40B4-BE49-F238E27FC236}">
                        <a16:creationId xmlns:a16="http://schemas.microsoft.com/office/drawing/2014/main" id="{3F81D09B-6C33-299D-1721-4FDBC15980B2}"/>
                      </a:ext>
                    </a:extLst>
                  </p:cNvPr>
                  <p:cNvSpPr>
                    <a:spLocks noRot="1" noChangeAspect="1" noMove="1" noResize="1" noEditPoints="1" noAdjustHandles="1" noChangeArrowheads="1" noChangeShapeType="1" noTextEdit="1"/>
                  </p:cNvSpPr>
                  <p:nvPr/>
                </p:nvSpPr>
                <p:spPr>
                  <a:xfrm>
                    <a:off x="1194540" y="4633073"/>
                    <a:ext cx="314036" cy="314036"/>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94483F1A-2AE3-202B-4922-E957035F0966}"/>
                      </a:ext>
                    </a:extLst>
                  </p:cNvPr>
                  <p:cNvSpPr/>
                  <p:nvPr/>
                </p:nvSpPr>
                <p:spPr>
                  <a:xfrm>
                    <a:off x="2290426" y="3441643"/>
                    <a:ext cx="314036" cy="314036"/>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2</m:t>
                              </m:r>
                            </m:sub>
                          </m:sSub>
                        </m:oMath>
                      </m:oMathPara>
                    </a14:m>
                    <a:endParaRPr lang="zh-CN" altLang="en-US" dirty="0"/>
                  </a:p>
                </p:txBody>
              </p:sp>
            </mc:Choice>
            <mc:Fallback xmlns="">
              <p:sp>
                <p:nvSpPr>
                  <p:cNvPr id="9" name="椭圆 8">
                    <a:extLst>
                      <a:ext uri="{FF2B5EF4-FFF2-40B4-BE49-F238E27FC236}">
                        <a16:creationId xmlns:a16="http://schemas.microsoft.com/office/drawing/2014/main" id="{94483F1A-2AE3-202B-4922-E957035F0966}"/>
                      </a:ext>
                    </a:extLst>
                  </p:cNvPr>
                  <p:cNvSpPr>
                    <a:spLocks noRot="1" noChangeAspect="1" noMove="1" noResize="1" noEditPoints="1" noAdjustHandles="1" noChangeArrowheads="1" noChangeShapeType="1" noTextEdit="1"/>
                  </p:cNvSpPr>
                  <p:nvPr/>
                </p:nvSpPr>
                <p:spPr>
                  <a:xfrm>
                    <a:off x="2290426" y="3441643"/>
                    <a:ext cx="314036" cy="314036"/>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A2C9A675-A779-88FD-BBEE-7F0F051AC680}"/>
                      </a:ext>
                    </a:extLst>
                  </p:cNvPr>
                  <p:cNvSpPr/>
                  <p:nvPr/>
                </p:nvSpPr>
                <p:spPr>
                  <a:xfrm>
                    <a:off x="2290426" y="4618354"/>
                    <a:ext cx="314036" cy="31403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3</m:t>
                              </m:r>
                            </m:sub>
                          </m:sSub>
                        </m:oMath>
                      </m:oMathPara>
                    </a14:m>
                    <a:endParaRPr lang="zh-CN" altLang="en-US" dirty="0"/>
                  </a:p>
                </p:txBody>
              </p:sp>
            </mc:Choice>
            <mc:Fallback xmlns="">
              <p:sp>
                <p:nvSpPr>
                  <p:cNvPr id="10" name="椭圆 9">
                    <a:extLst>
                      <a:ext uri="{FF2B5EF4-FFF2-40B4-BE49-F238E27FC236}">
                        <a16:creationId xmlns:a16="http://schemas.microsoft.com/office/drawing/2014/main" id="{A2C9A675-A779-88FD-BBEE-7F0F051AC680}"/>
                      </a:ext>
                    </a:extLst>
                  </p:cNvPr>
                  <p:cNvSpPr>
                    <a:spLocks noRot="1" noChangeAspect="1" noMove="1" noResize="1" noEditPoints="1" noAdjustHandles="1" noChangeArrowheads="1" noChangeShapeType="1" noTextEdit="1"/>
                  </p:cNvSpPr>
                  <p:nvPr/>
                </p:nvSpPr>
                <p:spPr>
                  <a:xfrm>
                    <a:off x="2290426" y="4618354"/>
                    <a:ext cx="314036" cy="314036"/>
                  </a:xfrm>
                  <a:prstGeom prst="ellipse">
                    <a:avLst/>
                  </a:prstGeom>
                  <a:blipFill>
                    <a:blip r:embed="rId6"/>
                    <a:stretch>
                      <a:fillRect/>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BB9F6ECB-E507-79E3-628C-64FC480BBF10}"/>
                  </a:ext>
                </a:extLst>
              </p:cNvPr>
              <p:cNvCxnSpPr>
                <a:cxnSpLocks/>
                <a:stCxn id="5" idx="6"/>
                <a:endCxn id="9" idx="2"/>
              </p:cNvCxnSpPr>
              <p:nvPr/>
            </p:nvCxnSpPr>
            <p:spPr>
              <a:xfrm>
                <a:off x="1514763" y="3598661"/>
                <a:ext cx="7756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8C0B07A6-1222-39C5-C1F6-1B9F90868EAF}"/>
                  </a:ext>
                </a:extLst>
              </p:cNvPr>
              <p:cNvCxnSpPr>
                <a:stCxn id="5" idx="5"/>
                <a:endCxn id="10" idx="1"/>
              </p:cNvCxnSpPr>
              <p:nvPr/>
            </p:nvCxnSpPr>
            <p:spPr>
              <a:xfrm>
                <a:off x="1468773" y="3709689"/>
                <a:ext cx="867643" cy="9546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267DEB6-9A02-9A01-4FAB-963F7D7BB402}"/>
                  </a:ext>
                </a:extLst>
              </p:cNvPr>
              <p:cNvCxnSpPr>
                <a:cxnSpLocks/>
                <a:stCxn id="9" idx="4"/>
                <a:endCxn id="10" idx="0"/>
              </p:cNvCxnSpPr>
              <p:nvPr/>
            </p:nvCxnSpPr>
            <p:spPr>
              <a:xfrm>
                <a:off x="2447444" y="3755679"/>
                <a:ext cx="0" cy="862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3A479EC4-C47A-92CC-6721-E0C491AF2526}"/>
                  </a:ext>
                </a:extLst>
              </p:cNvPr>
              <p:cNvCxnSpPr>
                <a:cxnSpLocks/>
                <a:stCxn id="9" idx="3"/>
                <a:endCxn id="7" idx="7"/>
              </p:cNvCxnSpPr>
              <p:nvPr/>
            </p:nvCxnSpPr>
            <p:spPr>
              <a:xfrm flipH="1">
                <a:off x="1462586" y="3709689"/>
                <a:ext cx="873830" cy="9693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3631BFC6-B84F-8681-16D9-51563C263EB9}"/>
                </a:ext>
              </a:extLst>
            </p:cNvPr>
            <p:cNvSpPr txBox="1"/>
            <p:nvPr/>
          </p:nvSpPr>
          <p:spPr>
            <a:xfrm>
              <a:off x="1237310" y="2961728"/>
              <a:ext cx="312906" cy="369332"/>
            </a:xfrm>
            <a:prstGeom prst="rect">
              <a:avLst/>
            </a:prstGeom>
            <a:noFill/>
          </p:spPr>
          <p:txBody>
            <a:bodyPr wrap="none" rtlCol="0">
              <a:spAutoFit/>
            </a:bodyPr>
            <a:lstStyle/>
            <a:p>
              <a:r>
                <a:rPr lang="en-US" altLang="zh-CN" b="1" dirty="0">
                  <a:solidFill>
                    <a:srgbClr val="FF0000"/>
                  </a:solidFill>
                </a:rPr>
                <a:t>1</a:t>
              </a:r>
              <a:endParaRPr lang="zh-CN" altLang="en-US" b="1" dirty="0">
                <a:solidFill>
                  <a:srgbClr val="FF0000"/>
                </a:solidFill>
              </a:endParaRPr>
            </a:p>
          </p:txBody>
        </p:sp>
        <p:sp>
          <p:nvSpPr>
            <p:cNvPr id="59" name="文本框 58">
              <a:extLst>
                <a:ext uri="{FF2B5EF4-FFF2-40B4-BE49-F238E27FC236}">
                  <a16:creationId xmlns:a16="http://schemas.microsoft.com/office/drawing/2014/main" id="{78599566-9A5F-5B20-0B90-8B9622085544}"/>
                </a:ext>
              </a:extLst>
            </p:cNvPr>
            <p:cNvSpPr txBox="1"/>
            <p:nvPr/>
          </p:nvSpPr>
          <p:spPr>
            <a:xfrm>
              <a:off x="3483107" y="2961728"/>
              <a:ext cx="312906" cy="369332"/>
            </a:xfrm>
            <a:prstGeom prst="rect">
              <a:avLst/>
            </a:prstGeom>
            <a:noFill/>
          </p:spPr>
          <p:txBody>
            <a:bodyPr wrap="none" rtlCol="0">
              <a:spAutoFit/>
            </a:bodyPr>
            <a:lstStyle/>
            <a:p>
              <a:r>
                <a:rPr lang="en-US" altLang="zh-CN" b="1" dirty="0">
                  <a:solidFill>
                    <a:srgbClr val="FF0000"/>
                  </a:solidFill>
                </a:rPr>
                <a:t>2</a:t>
              </a:r>
              <a:endParaRPr lang="zh-CN" altLang="en-US" b="1" dirty="0">
                <a:solidFill>
                  <a:srgbClr val="FF0000"/>
                </a:solidFill>
              </a:endParaRPr>
            </a:p>
          </p:txBody>
        </p:sp>
        <p:sp>
          <p:nvSpPr>
            <p:cNvPr id="60" name="文本框 59">
              <a:extLst>
                <a:ext uri="{FF2B5EF4-FFF2-40B4-BE49-F238E27FC236}">
                  <a16:creationId xmlns:a16="http://schemas.microsoft.com/office/drawing/2014/main" id="{486B4248-D657-5FC3-32B0-2FE712EA7221}"/>
                </a:ext>
              </a:extLst>
            </p:cNvPr>
            <p:cNvSpPr txBox="1"/>
            <p:nvPr/>
          </p:nvSpPr>
          <p:spPr>
            <a:xfrm>
              <a:off x="3542328" y="4678999"/>
              <a:ext cx="312906" cy="369332"/>
            </a:xfrm>
            <a:prstGeom prst="rect">
              <a:avLst/>
            </a:prstGeom>
            <a:noFill/>
          </p:spPr>
          <p:txBody>
            <a:bodyPr wrap="none" rtlCol="0">
              <a:spAutoFit/>
            </a:bodyPr>
            <a:lstStyle/>
            <a:p>
              <a:r>
                <a:rPr lang="en-US" altLang="zh-CN" b="1" dirty="0">
                  <a:solidFill>
                    <a:srgbClr val="FF0000"/>
                  </a:solidFill>
                </a:rPr>
                <a:t>0</a:t>
              </a:r>
              <a:endParaRPr lang="zh-CN" altLang="en-US" b="1" dirty="0">
                <a:solidFill>
                  <a:srgbClr val="FF0000"/>
                </a:solidFill>
              </a:endParaRPr>
            </a:p>
          </p:txBody>
        </p:sp>
        <p:sp>
          <p:nvSpPr>
            <p:cNvPr id="61" name="文本框 60">
              <a:extLst>
                <a:ext uri="{FF2B5EF4-FFF2-40B4-BE49-F238E27FC236}">
                  <a16:creationId xmlns:a16="http://schemas.microsoft.com/office/drawing/2014/main" id="{360501B5-4B99-F678-893E-1D5024DB4F80}"/>
                </a:ext>
              </a:extLst>
            </p:cNvPr>
            <p:cNvSpPr txBox="1"/>
            <p:nvPr/>
          </p:nvSpPr>
          <p:spPr>
            <a:xfrm>
              <a:off x="1139687" y="4709195"/>
              <a:ext cx="428322" cy="369332"/>
            </a:xfrm>
            <a:prstGeom prst="rect">
              <a:avLst/>
            </a:prstGeom>
            <a:noFill/>
          </p:spPr>
          <p:txBody>
            <a:bodyPr wrap="none" rtlCol="0">
              <a:spAutoFit/>
            </a:bodyPr>
            <a:lstStyle/>
            <a:p>
              <a:r>
                <a:rPr lang="en-US" altLang="zh-CN" b="1" dirty="0">
                  <a:solidFill>
                    <a:srgbClr val="FF0000"/>
                  </a:solidFill>
                </a:rPr>
                <a:t>-3</a:t>
              </a:r>
              <a:endParaRPr lang="zh-CN" altLang="en-US" b="1" dirty="0">
                <a:solidFill>
                  <a:srgbClr val="FF0000"/>
                </a:solidFill>
              </a:endParaRPr>
            </a:p>
          </p:txBody>
        </p:sp>
        <p:sp>
          <p:nvSpPr>
            <p:cNvPr id="62" name="文本框 61">
              <a:extLst>
                <a:ext uri="{FF2B5EF4-FFF2-40B4-BE49-F238E27FC236}">
                  <a16:creationId xmlns:a16="http://schemas.microsoft.com/office/drawing/2014/main" id="{D243031A-D70D-13DA-6774-ED82A430796F}"/>
                </a:ext>
              </a:extLst>
            </p:cNvPr>
            <p:cNvSpPr txBox="1"/>
            <p:nvPr/>
          </p:nvSpPr>
          <p:spPr>
            <a:xfrm>
              <a:off x="2375378" y="2887903"/>
              <a:ext cx="312906" cy="369332"/>
            </a:xfrm>
            <a:prstGeom prst="rect">
              <a:avLst/>
            </a:prstGeom>
            <a:noFill/>
          </p:spPr>
          <p:txBody>
            <a:bodyPr wrap="none" rtlCol="0">
              <a:spAutoFit/>
            </a:bodyPr>
            <a:lstStyle/>
            <a:p>
              <a:r>
                <a:rPr lang="en-US" altLang="zh-CN" b="1" dirty="0">
                  <a:solidFill>
                    <a:srgbClr val="0070C0"/>
                  </a:solidFill>
                </a:rPr>
                <a:t>5</a:t>
              </a:r>
              <a:endParaRPr lang="zh-CN" altLang="en-US" b="1" dirty="0">
                <a:solidFill>
                  <a:srgbClr val="0070C0"/>
                </a:solidFill>
              </a:endParaRPr>
            </a:p>
          </p:txBody>
        </p:sp>
        <p:sp>
          <p:nvSpPr>
            <p:cNvPr id="63" name="文本框 62">
              <a:extLst>
                <a:ext uri="{FF2B5EF4-FFF2-40B4-BE49-F238E27FC236}">
                  <a16:creationId xmlns:a16="http://schemas.microsoft.com/office/drawing/2014/main" id="{7BED950E-9F86-121D-FBAC-D316699CFD1A}"/>
                </a:ext>
              </a:extLst>
            </p:cNvPr>
            <p:cNvSpPr txBox="1"/>
            <p:nvPr/>
          </p:nvSpPr>
          <p:spPr>
            <a:xfrm rot="5400000">
              <a:off x="3241734" y="3791682"/>
              <a:ext cx="428322" cy="369332"/>
            </a:xfrm>
            <a:prstGeom prst="rect">
              <a:avLst/>
            </a:prstGeom>
            <a:noFill/>
          </p:spPr>
          <p:txBody>
            <a:bodyPr wrap="none" rtlCol="0">
              <a:spAutoFit/>
            </a:bodyPr>
            <a:lstStyle/>
            <a:p>
              <a:r>
                <a:rPr lang="en-US" altLang="zh-CN" b="1" dirty="0">
                  <a:solidFill>
                    <a:srgbClr val="0070C0"/>
                  </a:solidFill>
                </a:rPr>
                <a:t>-2</a:t>
              </a:r>
              <a:endParaRPr lang="zh-CN" altLang="en-US" b="1" dirty="0">
                <a:solidFill>
                  <a:srgbClr val="0070C0"/>
                </a:solidFill>
              </a:endParaRPr>
            </a:p>
          </p:txBody>
        </p:sp>
        <p:sp>
          <p:nvSpPr>
            <p:cNvPr id="64" name="文本框 63">
              <a:extLst>
                <a:ext uri="{FF2B5EF4-FFF2-40B4-BE49-F238E27FC236}">
                  <a16:creationId xmlns:a16="http://schemas.microsoft.com/office/drawing/2014/main" id="{89AFAB30-6336-27C2-7F5B-0C49EFBB7B97}"/>
                </a:ext>
              </a:extLst>
            </p:cNvPr>
            <p:cNvSpPr txBox="1"/>
            <p:nvPr/>
          </p:nvSpPr>
          <p:spPr>
            <a:xfrm rot="18666243">
              <a:off x="1832964" y="4211554"/>
              <a:ext cx="428322" cy="369332"/>
            </a:xfrm>
            <a:prstGeom prst="rect">
              <a:avLst/>
            </a:prstGeom>
            <a:noFill/>
          </p:spPr>
          <p:txBody>
            <a:bodyPr wrap="none" rtlCol="0">
              <a:spAutoFit/>
            </a:bodyPr>
            <a:lstStyle/>
            <a:p>
              <a:r>
                <a:rPr lang="en-US" altLang="zh-CN" b="1" dirty="0">
                  <a:solidFill>
                    <a:srgbClr val="0070C0"/>
                  </a:solidFill>
                </a:rPr>
                <a:t>-4</a:t>
              </a:r>
              <a:endParaRPr lang="zh-CN" altLang="en-US" b="1" dirty="0">
                <a:solidFill>
                  <a:srgbClr val="0070C0"/>
                </a:solidFill>
              </a:endParaRPr>
            </a:p>
          </p:txBody>
        </p:sp>
        <p:sp>
          <p:nvSpPr>
            <p:cNvPr id="65" name="文本框 64">
              <a:extLst>
                <a:ext uri="{FF2B5EF4-FFF2-40B4-BE49-F238E27FC236}">
                  <a16:creationId xmlns:a16="http://schemas.microsoft.com/office/drawing/2014/main" id="{762A841E-4FA0-2C4D-FB08-CC0199FD0EC4}"/>
                </a:ext>
              </a:extLst>
            </p:cNvPr>
            <p:cNvSpPr txBox="1"/>
            <p:nvPr/>
          </p:nvSpPr>
          <p:spPr>
            <a:xfrm rot="2946753">
              <a:off x="2774409" y="4088946"/>
              <a:ext cx="312906" cy="369332"/>
            </a:xfrm>
            <a:prstGeom prst="rect">
              <a:avLst/>
            </a:prstGeom>
            <a:noFill/>
          </p:spPr>
          <p:txBody>
            <a:bodyPr wrap="none" rtlCol="0">
              <a:spAutoFit/>
            </a:bodyPr>
            <a:lstStyle/>
            <a:p>
              <a:r>
                <a:rPr lang="en-US" altLang="zh-CN" b="1" dirty="0">
                  <a:solidFill>
                    <a:srgbClr val="0070C0"/>
                  </a:solidFill>
                </a:rPr>
                <a:t>1</a:t>
              </a:r>
              <a:endParaRPr lang="zh-CN" altLang="en-US" b="1" dirty="0">
                <a:solidFill>
                  <a:srgbClr val="0070C0"/>
                </a:solidFill>
              </a:endParaRPr>
            </a:p>
          </p:txBody>
        </p:sp>
      </p:grpSp>
      <p:sp>
        <p:nvSpPr>
          <p:cNvPr id="142" name="文本框 141">
            <a:extLst>
              <a:ext uri="{FF2B5EF4-FFF2-40B4-BE49-F238E27FC236}">
                <a16:creationId xmlns:a16="http://schemas.microsoft.com/office/drawing/2014/main" id="{42415353-F66E-94BC-F047-55A0403AF7F4}"/>
              </a:ext>
            </a:extLst>
          </p:cNvPr>
          <p:cNvSpPr txBox="1"/>
          <p:nvPr/>
        </p:nvSpPr>
        <p:spPr>
          <a:xfrm>
            <a:off x="433245" y="6165850"/>
            <a:ext cx="7449475" cy="338554"/>
          </a:xfrm>
          <a:prstGeom prst="rect">
            <a:avLst/>
          </a:prstGeom>
          <a:noFill/>
        </p:spPr>
        <p:txBody>
          <a:bodyPr wrap="none" rtlCol="0">
            <a:spAutoFit/>
          </a:bodyPr>
          <a:lstStyle/>
          <a:p>
            <a:pPr marL="285750" indent="-285750">
              <a:buFont typeface="Arial" panose="020B0604020202020204" pitchFamily="34" charset="0"/>
              <a:buChar char="•"/>
            </a:pPr>
            <a:r>
              <a:rPr lang="ja-JP" altLang="en-US" sz="1600" dirty="0"/>
              <a:t>複数のバイナリ変数が一つの量子ビットにマッピングされたことができない</a:t>
            </a:r>
            <a:endParaRPr lang="zh-CN" altLang="en-US" sz="1600" dirty="0"/>
          </a:p>
        </p:txBody>
      </p:sp>
      <p:grpSp>
        <p:nvGrpSpPr>
          <p:cNvPr id="155" name="组合 154">
            <a:extLst>
              <a:ext uri="{FF2B5EF4-FFF2-40B4-BE49-F238E27FC236}">
                <a16:creationId xmlns:a16="http://schemas.microsoft.com/office/drawing/2014/main" id="{7F1789D1-AC0A-82D8-81BC-84705887C58D}"/>
              </a:ext>
            </a:extLst>
          </p:cNvPr>
          <p:cNvGrpSpPr/>
          <p:nvPr/>
        </p:nvGrpSpPr>
        <p:grpSpPr>
          <a:xfrm>
            <a:off x="7675120" y="2081925"/>
            <a:ext cx="3375893" cy="3577451"/>
            <a:chOff x="7693335" y="1969938"/>
            <a:chExt cx="3375893" cy="3577451"/>
          </a:xfrm>
        </p:grpSpPr>
        <p:grpSp>
          <p:nvGrpSpPr>
            <p:cNvPr id="140" name="组合 139">
              <a:extLst>
                <a:ext uri="{FF2B5EF4-FFF2-40B4-BE49-F238E27FC236}">
                  <a16:creationId xmlns:a16="http://schemas.microsoft.com/office/drawing/2014/main" id="{BC3AF6EA-B20F-8C05-5EE1-2F13CC1BF272}"/>
                </a:ext>
              </a:extLst>
            </p:cNvPr>
            <p:cNvGrpSpPr/>
            <p:nvPr/>
          </p:nvGrpSpPr>
          <p:grpSpPr>
            <a:xfrm>
              <a:off x="7693335" y="2306589"/>
              <a:ext cx="3121134" cy="2933023"/>
              <a:chOff x="7767226" y="2709953"/>
              <a:chExt cx="3121134" cy="2933023"/>
            </a:xfrm>
          </p:grpSpPr>
          <mc:AlternateContent xmlns:mc="http://schemas.openxmlformats.org/markup-compatibility/2006" xmlns:a14="http://schemas.microsoft.com/office/drawing/2010/main">
            <mc:Choice Requires="a14">
              <p:sp>
                <p:nvSpPr>
                  <p:cNvPr id="67" name="椭圆 66">
                    <a:extLst>
                      <a:ext uri="{FF2B5EF4-FFF2-40B4-BE49-F238E27FC236}">
                        <a16:creationId xmlns:a16="http://schemas.microsoft.com/office/drawing/2014/main" id="{573783A9-49DF-9109-ED73-A235E91086A3}"/>
                      </a:ext>
                    </a:extLst>
                  </p:cNvPr>
                  <p:cNvSpPr/>
                  <p:nvPr/>
                </p:nvSpPr>
                <p:spPr>
                  <a:xfrm>
                    <a:off x="9191694" y="2709953"/>
                    <a:ext cx="429877" cy="429877"/>
                  </a:xfrm>
                  <a:prstGeom prst="ellipse">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3</m:t>
                              </m:r>
                            </m:sub>
                          </m:sSub>
                        </m:oMath>
                      </m:oMathPara>
                    </a14:m>
                    <a:endParaRPr lang="zh-CN" altLang="en-US" dirty="0"/>
                  </a:p>
                </p:txBody>
              </p:sp>
            </mc:Choice>
            <mc:Fallback xmlns="">
              <p:sp>
                <p:nvSpPr>
                  <p:cNvPr id="67" name="椭圆 66">
                    <a:extLst>
                      <a:ext uri="{FF2B5EF4-FFF2-40B4-BE49-F238E27FC236}">
                        <a16:creationId xmlns:a16="http://schemas.microsoft.com/office/drawing/2014/main" id="{573783A9-49DF-9109-ED73-A235E91086A3}"/>
                      </a:ext>
                    </a:extLst>
                  </p:cNvPr>
                  <p:cNvSpPr>
                    <a:spLocks noRot="1" noChangeAspect="1" noMove="1" noResize="1" noEditPoints="1" noAdjustHandles="1" noChangeArrowheads="1" noChangeShapeType="1" noTextEdit="1"/>
                  </p:cNvSpPr>
                  <p:nvPr/>
                </p:nvSpPr>
                <p:spPr>
                  <a:xfrm>
                    <a:off x="9191694" y="2709953"/>
                    <a:ext cx="429877" cy="429877"/>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椭圆 67">
                    <a:extLst>
                      <a:ext uri="{FF2B5EF4-FFF2-40B4-BE49-F238E27FC236}">
                        <a16:creationId xmlns:a16="http://schemas.microsoft.com/office/drawing/2014/main" id="{D7FF4174-E23B-5C60-D858-2E6AEA3E777B}"/>
                      </a:ext>
                    </a:extLst>
                  </p:cNvPr>
                  <p:cNvSpPr/>
                  <p:nvPr/>
                </p:nvSpPr>
                <p:spPr>
                  <a:xfrm>
                    <a:off x="9191697" y="3490486"/>
                    <a:ext cx="429877" cy="429877"/>
                  </a:xfrm>
                  <a:prstGeom prst="ellipse">
                    <a:avLst/>
                  </a:prstGeom>
                  <a:solidFill>
                    <a:srgbClr val="D86E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4</m:t>
                              </m:r>
                            </m:sub>
                          </m:sSub>
                        </m:oMath>
                      </m:oMathPara>
                    </a14:m>
                    <a:endParaRPr lang="zh-CN" altLang="en-US" dirty="0"/>
                  </a:p>
                </p:txBody>
              </p:sp>
            </mc:Choice>
            <mc:Fallback xmlns="">
              <p:sp>
                <p:nvSpPr>
                  <p:cNvPr id="68" name="椭圆 67">
                    <a:extLst>
                      <a:ext uri="{FF2B5EF4-FFF2-40B4-BE49-F238E27FC236}">
                        <a16:creationId xmlns:a16="http://schemas.microsoft.com/office/drawing/2014/main" id="{D7FF4174-E23B-5C60-D858-2E6AEA3E777B}"/>
                      </a:ext>
                    </a:extLst>
                  </p:cNvPr>
                  <p:cNvSpPr>
                    <a:spLocks noRot="1" noChangeAspect="1" noMove="1" noResize="1" noEditPoints="1" noAdjustHandles="1" noChangeArrowheads="1" noChangeShapeType="1" noTextEdit="1"/>
                  </p:cNvSpPr>
                  <p:nvPr/>
                </p:nvSpPr>
                <p:spPr>
                  <a:xfrm>
                    <a:off x="9191697" y="3490486"/>
                    <a:ext cx="429877" cy="429877"/>
                  </a:xfrm>
                  <a:prstGeom prst="ellipse">
                    <a:avLst/>
                  </a:prstGeom>
                  <a:blipFill>
                    <a:blip r:embed="rId8"/>
                    <a:stretch>
                      <a:fillRect/>
                    </a:stretch>
                  </a:blipFill>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415829AB-33E3-0BD9-8F8B-1F8BA809668A}"/>
                  </a:ext>
                </a:extLst>
              </p:cNvPr>
              <p:cNvSpPr/>
              <p:nvPr/>
            </p:nvSpPr>
            <p:spPr>
              <a:xfrm>
                <a:off x="9191698" y="4432566"/>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70" name="椭圆 69">
                    <a:extLst>
                      <a:ext uri="{FF2B5EF4-FFF2-40B4-BE49-F238E27FC236}">
                        <a16:creationId xmlns:a16="http://schemas.microsoft.com/office/drawing/2014/main" id="{03848586-3597-F5C9-5A4F-2BBCC0B967AE}"/>
                      </a:ext>
                    </a:extLst>
                  </p:cNvPr>
                  <p:cNvSpPr/>
                  <p:nvPr/>
                </p:nvSpPr>
                <p:spPr>
                  <a:xfrm>
                    <a:off x="9191699" y="5213099"/>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1</m:t>
                              </m:r>
                            </m:sub>
                          </m:sSub>
                        </m:oMath>
                      </m:oMathPara>
                    </a14:m>
                    <a:endParaRPr lang="zh-CN" altLang="en-US" dirty="0"/>
                  </a:p>
                </p:txBody>
              </p:sp>
            </mc:Choice>
            <mc:Fallback xmlns="">
              <p:sp>
                <p:nvSpPr>
                  <p:cNvPr id="70" name="椭圆 69">
                    <a:extLst>
                      <a:ext uri="{FF2B5EF4-FFF2-40B4-BE49-F238E27FC236}">
                        <a16:creationId xmlns:a16="http://schemas.microsoft.com/office/drawing/2014/main" id="{03848586-3597-F5C9-5A4F-2BBCC0B967AE}"/>
                      </a:ext>
                    </a:extLst>
                  </p:cNvPr>
                  <p:cNvSpPr>
                    <a:spLocks noRot="1" noChangeAspect="1" noMove="1" noResize="1" noEditPoints="1" noAdjustHandles="1" noChangeArrowheads="1" noChangeShapeType="1" noTextEdit="1"/>
                  </p:cNvSpPr>
                  <p:nvPr/>
                </p:nvSpPr>
                <p:spPr>
                  <a:xfrm>
                    <a:off x="9191699" y="5213099"/>
                    <a:ext cx="429877" cy="429877"/>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2E3B9AC6-908C-C94B-21E7-0401F629ED5A}"/>
                      </a:ext>
                    </a:extLst>
                  </p:cNvPr>
                  <p:cNvSpPr/>
                  <p:nvPr/>
                </p:nvSpPr>
                <p:spPr>
                  <a:xfrm>
                    <a:off x="9773847" y="3978472"/>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1</m:t>
                              </m:r>
                            </m:sub>
                          </m:sSub>
                        </m:oMath>
                      </m:oMathPara>
                    </a14:m>
                    <a:endParaRPr lang="zh-CN" altLang="en-US" dirty="0"/>
                  </a:p>
                </p:txBody>
              </p:sp>
            </mc:Choice>
            <mc:Fallback xmlns="">
              <p:sp>
                <p:nvSpPr>
                  <p:cNvPr id="71" name="椭圆 70">
                    <a:extLst>
                      <a:ext uri="{FF2B5EF4-FFF2-40B4-BE49-F238E27FC236}">
                        <a16:creationId xmlns:a16="http://schemas.microsoft.com/office/drawing/2014/main" id="{2E3B9AC6-908C-C94B-21E7-0401F629ED5A}"/>
                      </a:ext>
                    </a:extLst>
                  </p:cNvPr>
                  <p:cNvSpPr>
                    <a:spLocks noRot="1" noChangeAspect="1" noMove="1" noResize="1" noEditPoints="1" noAdjustHandles="1" noChangeArrowheads="1" noChangeShapeType="1" noTextEdit="1"/>
                  </p:cNvSpPr>
                  <p:nvPr/>
                </p:nvSpPr>
                <p:spPr>
                  <a:xfrm>
                    <a:off x="9773847" y="3978472"/>
                    <a:ext cx="429877" cy="429877"/>
                  </a:xfrm>
                  <a:prstGeom prst="ellipse">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945DE082-F34E-AFF7-23F1-D20273C0C90C}"/>
                      </a:ext>
                    </a:extLst>
                  </p:cNvPr>
                  <p:cNvSpPr/>
                  <p:nvPr/>
                </p:nvSpPr>
                <p:spPr>
                  <a:xfrm>
                    <a:off x="10458483" y="3962957"/>
                    <a:ext cx="429877" cy="429877"/>
                  </a:xfrm>
                  <a:prstGeom prst="ellipse">
                    <a:avLst/>
                  </a:prstGeom>
                  <a:solidFill>
                    <a:srgbClr val="47D4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𝑥</m:t>
                              </m:r>
                            </m:e>
                            <m:sub>
                              <m:r>
                                <a:rPr lang="en-US" altLang="zh-CN" b="0" i="1" smtClean="0">
                                  <a:solidFill>
                                    <a:schemeClr val="bg1"/>
                                  </a:solidFill>
                                  <a:latin typeface="Cambria Math" panose="02040503050406030204" pitchFamily="18" charset="0"/>
                                </a:rPr>
                                <m:t>2</m:t>
                              </m:r>
                            </m:sub>
                          </m:sSub>
                        </m:oMath>
                      </m:oMathPara>
                    </a14:m>
                    <a:endParaRPr lang="zh-CN" altLang="en-US" dirty="0"/>
                  </a:p>
                </p:txBody>
              </p:sp>
            </mc:Choice>
            <mc:Fallback xmlns="">
              <p:sp>
                <p:nvSpPr>
                  <p:cNvPr id="72" name="椭圆 71">
                    <a:extLst>
                      <a:ext uri="{FF2B5EF4-FFF2-40B4-BE49-F238E27FC236}">
                        <a16:creationId xmlns:a16="http://schemas.microsoft.com/office/drawing/2014/main" id="{945DE082-F34E-AFF7-23F1-D20273C0C90C}"/>
                      </a:ext>
                    </a:extLst>
                  </p:cNvPr>
                  <p:cNvSpPr>
                    <a:spLocks noRot="1" noChangeAspect="1" noMove="1" noResize="1" noEditPoints="1" noAdjustHandles="1" noChangeArrowheads="1" noChangeShapeType="1" noTextEdit="1"/>
                  </p:cNvSpPr>
                  <p:nvPr/>
                </p:nvSpPr>
                <p:spPr>
                  <a:xfrm>
                    <a:off x="10458483" y="3962957"/>
                    <a:ext cx="429877" cy="429877"/>
                  </a:xfrm>
                  <a:prstGeom prst="ellipse">
                    <a:avLst/>
                  </a:prstGeom>
                  <a:blipFill>
                    <a:blip r:embed="rId11"/>
                    <a:stretch>
                      <a:fillRect/>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71FE7C8A-FDB6-D781-40A0-E5955BDFA466}"/>
                  </a:ext>
                </a:extLst>
              </p:cNvPr>
              <p:cNvSpPr/>
              <p:nvPr/>
            </p:nvSpPr>
            <p:spPr>
              <a:xfrm>
                <a:off x="8528634" y="3978472"/>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椭圆 73">
                <a:extLst>
                  <a:ext uri="{FF2B5EF4-FFF2-40B4-BE49-F238E27FC236}">
                    <a16:creationId xmlns:a16="http://schemas.microsoft.com/office/drawing/2014/main" id="{1D30265C-B755-81E1-3A0B-48EB96E48FBE}"/>
                  </a:ext>
                </a:extLst>
              </p:cNvPr>
              <p:cNvSpPr/>
              <p:nvPr/>
            </p:nvSpPr>
            <p:spPr>
              <a:xfrm>
                <a:off x="7767226" y="3973953"/>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5" name="直接连接符 74">
                <a:extLst>
                  <a:ext uri="{FF2B5EF4-FFF2-40B4-BE49-F238E27FC236}">
                    <a16:creationId xmlns:a16="http://schemas.microsoft.com/office/drawing/2014/main" id="{EE337608-A09A-A609-722E-45230FBF0880}"/>
                  </a:ext>
                </a:extLst>
              </p:cNvPr>
              <p:cNvCxnSpPr>
                <a:cxnSpLocks/>
                <a:stCxn id="67" idx="2"/>
                <a:endCxn id="74" idx="0"/>
              </p:cNvCxnSpPr>
              <p:nvPr/>
            </p:nvCxnSpPr>
            <p:spPr>
              <a:xfrm flipH="1">
                <a:off x="7982165" y="2924892"/>
                <a:ext cx="1209529" cy="1049061"/>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175A7ABA-86D2-8321-F9AD-0D22380D982B}"/>
                  </a:ext>
                </a:extLst>
              </p:cNvPr>
              <p:cNvCxnSpPr>
                <a:cxnSpLocks/>
                <a:stCxn id="67" idx="5"/>
                <a:endCxn id="71" idx="0"/>
              </p:cNvCxnSpPr>
              <p:nvPr/>
            </p:nvCxnSpPr>
            <p:spPr>
              <a:xfrm>
                <a:off x="9558617" y="3076876"/>
                <a:ext cx="430169" cy="901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36084D47-9472-1827-72C4-FFB37EB96663}"/>
                  </a:ext>
                </a:extLst>
              </p:cNvPr>
              <p:cNvCxnSpPr>
                <a:cxnSpLocks/>
                <a:stCxn id="67" idx="3"/>
                <a:endCxn id="73" idx="0"/>
              </p:cNvCxnSpPr>
              <p:nvPr/>
            </p:nvCxnSpPr>
            <p:spPr>
              <a:xfrm flipH="1">
                <a:off x="8743573" y="3076876"/>
                <a:ext cx="511075" cy="901596"/>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D7FA02C9-19CC-0EAE-DB78-F5C4186E836C}"/>
                  </a:ext>
                </a:extLst>
              </p:cNvPr>
              <p:cNvCxnSpPr>
                <a:cxnSpLocks/>
                <a:stCxn id="67" idx="6"/>
                <a:endCxn id="72" idx="0"/>
              </p:cNvCxnSpPr>
              <p:nvPr/>
            </p:nvCxnSpPr>
            <p:spPr>
              <a:xfrm>
                <a:off x="9621571" y="2924892"/>
                <a:ext cx="1051851" cy="1038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3BEF98D6-1EDF-843C-D700-3BDEF4E0EE24}"/>
                  </a:ext>
                </a:extLst>
              </p:cNvPr>
              <p:cNvCxnSpPr>
                <a:cxnSpLocks/>
                <a:stCxn id="68" idx="2"/>
                <a:endCxn id="74" idx="7"/>
              </p:cNvCxnSpPr>
              <p:nvPr/>
            </p:nvCxnSpPr>
            <p:spPr>
              <a:xfrm flipH="1">
                <a:off x="8134149" y="3705425"/>
                <a:ext cx="1057548" cy="331482"/>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5570FE5A-E721-3F82-01E4-630E494CDDD3}"/>
                  </a:ext>
                </a:extLst>
              </p:cNvPr>
              <p:cNvCxnSpPr>
                <a:cxnSpLocks/>
                <a:stCxn id="68" idx="6"/>
                <a:endCxn id="72" idx="1"/>
              </p:cNvCxnSpPr>
              <p:nvPr/>
            </p:nvCxnSpPr>
            <p:spPr>
              <a:xfrm>
                <a:off x="9621574" y="3705425"/>
                <a:ext cx="899863" cy="320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DF113FC5-ABFB-25F3-92AE-BF9E161F50AC}"/>
                  </a:ext>
                </a:extLst>
              </p:cNvPr>
              <p:cNvCxnSpPr>
                <a:cxnSpLocks/>
                <a:stCxn id="68" idx="3"/>
                <a:endCxn id="73" idx="7"/>
              </p:cNvCxnSpPr>
              <p:nvPr/>
            </p:nvCxnSpPr>
            <p:spPr>
              <a:xfrm flipH="1">
                <a:off x="8895557" y="3857409"/>
                <a:ext cx="359094"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9571C53B-73E4-FB33-B72B-E823348AA093}"/>
                  </a:ext>
                </a:extLst>
              </p:cNvPr>
              <p:cNvCxnSpPr>
                <a:cxnSpLocks/>
                <a:stCxn id="68" idx="5"/>
                <a:endCxn id="71" idx="1"/>
              </p:cNvCxnSpPr>
              <p:nvPr/>
            </p:nvCxnSpPr>
            <p:spPr>
              <a:xfrm>
                <a:off x="9558620" y="3857409"/>
                <a:ext cx="278181"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B97A0187-0C1F-5F67-6B76-4E841ECEE4D9}"/>
                  </a:ext>
                </a:extLst>
              </p:cNvPr>
              <p:cNvCxnSpPr>
                <a:cxnSpLocks/>
                <a:stCxn id="69" idx="1"/>
                <a:endCxn id="73" idx="5"/>
              </p:cNvCxnSpPr>
              <p:nvPr/>
            </p:nvCxnSpPr>
            <p:spPr>
              <a:xfrm flipH="1" flipV="1">
                <a:off x="8895557" y="4345395"/>
                <a:ext cx="359095"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7AC40B6F-DDF6-FB7C-2B52-4017A97E647E}"/>
                  </a:ext>
                </a:extLst>
              </p:cNvPr>
              <p:cNvCxnSpPr>
                <a:cxnSpLocks/>
                <a:stCxn id="69" idx="7"/>
                <a:endCxn id="71" idx="3"/>
              </p:cNvCxnSpPr>
              <p:nvPr/>
            </p:nvCxnSpPr>
            <p:spPr>
              <a:xfrm flipV="1">
                <a:off x="9558621" y="4345395"/>
                <a:ext cx="278180"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157F3ED0-7DFE-79BB-C026-FAB7220D065C}"/>
                  </a:ext>
                </a:extLst>
              </p:cNvPr>
              <p:cNvCxnSpPr>
                <a:cxnSpLocks/>
                <a:stCxn id="69" idx="6"/>
                <a:endCxn id="72" idx="3"/>
              </p:cNvCxnSpPr>
              <p:nvPr/>
            </p:nvCxnSpPr>
            <p:spPr>
              <a:xfrm flipV="1">
                <a:off x="9621575" y="4329880"/>
                <a:ext cx="899862" cy="3176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03C8DD78-7276-E24C-2B22-8972C43FC3A7}"/>
                  </a:ext>
                </a:extLst>
              </p:cNvPr>
              <p:cNvCxnSpPr>
                <a:cxnSpLocks/>
                <a:stCxn id="74" idx="5"/>
                <a:endCxn id="69" idx="2"/>
              </p:cNvCxnSpPr>
              <p:nvPr/>
            </p:nvCxnSpPr>
            <p:spPr>
              <a:xfrm>
                <a:off x="8134149" y="4340876"/>
                <a:ext cx="1057549" cy="306629"/>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F26D2ACB-DA04-CC86-B426-59CEE3EE6A18}"/>
                  </a:ext>
                </a:extLst>
              </p:cNvPr>
              <p:cNvCxnSpPr>
                <a:cxnSpLocks/>
                <a:stCxn id="74" idx="4"/>
                <a:endCxn id="70" idx="2"/>
              </p:cNvCxnSpPr>
              <p:nvPr/>
            </p:nvCxnSpPr>
            <p:spPr>
              <a:xfrm>
                <a:off x="7982165" y="4403830"/>
                <a:ext cx="1209534" cy="1024208"/>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C6092B9A-FC0D-C98C-CDF4-4C2B0C562A0F}"/>
                  </a:ext>
                </a:extLst>
              </p:cNvPr>
              <p:cNvCxnSpPr>
                <a:cxnSpLocks/>
                <a:stCxn id="72" idx="4"/>
                <a:endCxn id="70" idx="6"/>
              </p:cNvCxnSpPr>
              <p:nvPr/>
            </p:nvCxnSpPr>
            <p:spPr>
              <a:xfrm flipH="1">
                <a:off x="9621576" y="4392834"/>
                <a:ext cx="1051846" cy="1035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4BB467D1-08DF-7529-C46F-D3792AE2B470}"/>
                  </a:ext>
                </a:extLst>
              </p:cNvPr>
              <p:cNvCxnSpPr>
                <a:cxnSpLocks/>
                <a:stCxn id="73" idx="4"/>
                <a:endCxn id="70" idx="1"/>
              </p:cNvCxnSpPr>
              <p:nvPr/>
            </p:nvCxnSpPr>
            <p:spPr>
              <a:xfrm>
                <a:off x="8743573" y="4408349"/>
                <a:ext cx="511080" cy="867704"/>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574A18EE-E7BD-44E8-6EDC-F8032A216CDE}"/>
                  </a:ext>
                </a:extLst>
              </p:cNvPr>
              <p:cNvCxnSpPr>
                <a:cxnSpLocks/>
                <a:stCxn id="71" idx="4"/>
                <a:endCxn id="70" idx="7"/>
              </p:cNvCxnSpPr>
              <p:nvPr/>
            </p:nvCxnSpPr>
            <p:spPr>
              <a:xfrm flipH="1">
                <a:off x="9558622" y="4408349"/>
                <a:ext cx="430164" cy="867704"/>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3" name="文本框 142">
              <a:extLst>
                <a:ext uri="{FF2B5EF4-FFF2-40B4-BE49-F238E27FC236}">
                  <a16:creationId xmlns:a16="http://schemas.microsoft.com/office/drawing/2014/main" id="{7B50BDAE-0CFD-3825-11B9-93EBFDE4A3AB}"/>
                </a:ext>
              </a:extLst>
            </p:cNvPr>
            <p:cNvSpPr txBox="1"/>
            <p:nvPr/>
          </p:nvSpPr>
          <p:spPr>
            <a:xfrm>
              <a:off x="10756322" y="3607000"/>
              <a:ext cx="312906" cy="369332"/>
            </a:xfrm>
            <a:prstGeom prst="rect">
              <a:avLst/>
            </a:prstGeom>
            <a:noFill/>
          </p:spPr>
          <p:txBody>
            <a:bodyPr wrap="none" rtlCol="0">
              <a:spAutoFit/>
            </a:bodyPr>
            <a:lstStyle/>
            <a:p>
              <a:r>
                <a:rPr lang="en-US" altLang="zh-CN" b="1" dirty="0">
                  <a:solidFill>
                    <a:srgbClr val="FF0000"/>
                  </a:solidFill>
                </a:rPr>
                <a:t>2</a:t>
              </a:r>
              <a:endParaRPr lang="zh-CN" altLang="en-US" b="1" dirty="0">
                <a:solidFill>
                  <a:srgbClr val="FF0000"/>
                </a:solidFill>
              </a:endParaRPr>
            </a:p>
          </p:txBody>
        </p:sp>
        <p:sp>
          <p:nvSpPr>
            <p:cNvPr id="144" name="文本框 143">
              <a:extLst>
                <a:ext uri="{FF2B5EF4-FFF2-40B4-BE49-F238E27FC236}">
                  <a16:creationId xmlns:a16="http://schemas.microsoft.com/office/drawing/2014/main" id="{2849D031-CF72-4AA2-5683-C480C293FD42}"/>
                </a:ext>
              </a:extLst>
            </p:cNvPr>
            <p:cNvSpPr txBox="1"/>
            <p:nvPr/>
          </p:nvSpPr>
          <p:spPr>
            <a:xfrm>
              <a:off x="9172844" y="5178057"/>
              <a:ext cx="312906" cy="369332"/>
            </a:xfrm>
            <a:prstGeom prst="rect">
              <a:avLst/>
            </a:prstGeom>
            <a:noFill/>
          </p:spPr>
          <p:txBody>
            <a:bodyPr wrap="none" rtlCol="0">
              <a:spAutoFit/>
            </a:bodyPr>
            <a:lstStyle/>
            <a:p>
              <a:r>
                <a:rPr lang="en-US" altLang="zh-CN" b="1" dirty="0">
                  <a:solidFill>
                    <a:srgbClr val="FF0000"/>
                  </a:solidFill>
                </a:rPr>
                <a:t>1</a:t>
              </a:r>
              <a:endParaRPr lang="zh-CN" altLang="en-US" b="1" dirty="0">
                <a:solidFill>
                  <a:srgbClr val="FF0000"/>
                </a:solidFill>
              </a:endParaRPr>
            </a:p>
          </p:txBody>
        </p:sp>
        <p:sp>
          <p:nvSpPr>
            <p:cNvPr id="145" name="文本框 144">
              <a:extLst>
                <a:ext uri="{FF2B5EF4-FFF2-40B4-BE49-F238E27FC236}">
                  <a16:creationId xmlns:a16="http://schemas.microsoft.com/office/drawing/2014/main" id="{8FE3F295-D1C7-FCFB-493D-3C7378DC2EC0}"/>
                </a:ext>
              </a:extLst>
            </p:cNvPr>
            <p:cNvSpPr txBox="1"/>
            <p:nvPr/>
          </p:nvSpPr>
          <p:spPr>
            <a:xfrm>
              <a:off x="9180757" y="1969938"/>
              <a:ext cx="312906" cy="369332"/>
            </a:xfrm>
            <a:prstGeom prst="rect">
              <a:avLst/>
            </a:prstGeom>
            <a:noFill/>
          </p:spPr>
          <p:txBody>
            <a:bodyPr wrap="none" rtlCol="0">
              <a:spAutoFit/>
            </a:bodyPr>
            <a:lstStyle/>
            <a:p>
              <a:r>
                <a:rPr lang="en-US" altLang="zh-CN" b="1" dirty="0">
                  <a:solidFill>
                    <a:srgbClr val="FF0000"/>
                  </a:solidFill>
                </a:rPr>
                <a:t>0</a:t>
              </a:r>
              <a:endParaRPr lang="zh-CN" altLang="en-US" b="1" dirty="0">
                <a:solidFill>
                  <a:srgbClr val="FF0000"/>
                </a:solidFill>
              </a:endParaRPr>
            </a:p>
          </p:txBody>
        </p:sp>
        <p:sp>
          <p:nvSpPr>
            <p:cNvPr id="146" name="文本框 145">
              <a:extLst>
                <a:ext uri="{FF2B5EF4-FFF2-40B4-BE49-F238E27FC236}">
                  <a16:creationId xmlns:a16="http://schemas.microsoft.com/office/drawing/2014/main" id="{E386ECBA-D643-ABD2-B34B-02E81340F9AA}"/>
                </a:ext>
              </a:extLst>
            </p:cNvPr>
            <p:cNvSpPr txBox="1"/>
            <p:nvPr/>
          </p:nvSpPr>
          <p:spPr>
            <a:xfrm>
              <a:off x="9082690" y="2771524"/>
              <a:ext cx="428322" cy="369332"/>
            </a:xfrm>
            <a:prstGeom prst="rect">
              <a:avLst/>
            </a:prstGeom>
            <a:noFill/>
          </p:spPr>
          <p:txBody>
            <a:bodyPr wrap="none" rtlCol="0">
              <a:spAutoFit/>
            </a:bodyPr>
            <a:lstStyle/>
            <a:p>
              <a:r>
                <a:rPr lang="en-US" altLang="zh-CN" b="1" dirty="0">
                  <a:solidFill>
                    <a:srgbClr val="FF0000"/>
                  </a:solidFill>
                </a:rPr>
                <a:t>-3</a:t>
              </a:r>
              <a:endParaRPr lang="zh-CN" altLang="en-US" b="1" dirty="0">
                <a:solidFill>
                  <a:srgbClr val="FF0000"/>
                </a:solidFill>
              </a:endParaRPr>
            </a:p>
          </p:txBody>
        </p:sp>
        <p:sp>
          <p:nvSpPr>
            <p:cNvPr id="147" name="文本框 146">
              <a:extLst>
                <a:ext uri="{FF2B5EF4-FFF2-40B4-BE49-F238E27FC236}">
                  <a16:creationId xmlns:a16="http://schemas.microsoft.com/office/drawing/2014/main" id="{583DCC91-2A64-78F0-6088-AF2DDF69F42C}"/>
                </a:ext>
              </a:extLst>
            </p:cNvPr>
            <p:cNvSpPr txBox="1"/>
            <p:nvPr/>
          </p:nvSpPr>
          <p:spPr>
            <a:xfrm rot="18902995">
              <a:off x="9865608" y="4232694"/>
              <a:ext cx="312906" cy="369332"/>
            </a:xfrm>
            <a:prstGeom prst="rect">
              <a:avLst/>
            </a:prstGeom>
            <a:noFill/>
          </p:spPr>
          <p:txBody>
            <a:bodyPr wrap="none" rtlCol="0">
              <a:spAutoFit/>
            </a:bodyPr>
            <a:lstStyle/>
            <a:p>
              <a:r>
                <a:rPr lang="en-US" altLang="zh-CN" b="1" dirty="0">
                  <a:solidFill>
                    <a:srgbClr val="0070C0"/>
                  </a:solidFill>
                </a:rPr>
                <a:t>5</a:t>
              </a:r>
              <a:endParaRPr lang="zh-CN" altLang="en-US" b="1" dirty="0">
                <a:solidFill>
                  <a:srgbClr val="0070C0"/>
                </a:solidFill>
              </a:endParaRPr>
            </a:p>
          </p:txBody>
        </p:sp>
        <p:sp>
          <p:nvSpPr>
            <p:cNvPr id="148" name="文本框 147">
              <a:extLst>
                <a:ext uri="{FF2B5EF4-FFF2-40B4-BE49-F238E27FC236}">
                  <a16:creationId xmlns:a16="http://schemas.microsoft.com/office/drawing/2014/main" id="{AEE0338E-A833-FA76-06C3-3555EE3C68CF}"/>
                </a:ext>
              </a:extLst>
            </p:cNvPr>
            <p:cNvSpPr txBox="1"/>
            <p:nvPr/>
          </p:nvSpPr>
          <p:spPr>
            <a:xfrm rot="2736864">
              <a:off x="9991632" y="2811455"/>
              <a:ext cx="428322" cy="369332"/>
            </a:xfrm>
            <a:prstGeom prst="rect">
              <a:avLst/>
            </a:prstGeom>
            <a:noFill/>
          </p:spPr>
          <p:txBody>
            <a:bodyPr wrap="none" rtlCol="0">
              <a:spAutoFit/>
            </a:bodyPr>
            <a:lstStyle/>
            <a:p>
              <a:r>
                <a:rPr lang="en-US" altLang="zh-CN" b="1" dirty="0">
                  <a:solidFill>
                    <a:srgbClr val="0070C0"/>
                  </a:solidFill>
                </a:rPr>
                <a:t>-2</a:t>
              </a:r>
              <a:endParaRPr lang="zh-CN" altLang="en-US" b="1" dirty="0">
                <a:solidFill>
                  <a:srgbClr val="0070C0"/>
                </a:solidFill>
              </a:endParaRPr>
            </a:p>
          </p:txBody>
        </p:sp>
        <p:sp>
          <p:nvSpPr>
            <p:cNvPr id="149" name="文本框 148">
              <a:extLst>
                <a:ext uri="{FF2B5EF4-FFF2-40B4-BE49-F238E27FC236}">
                  <a16:creationId xmlns:a16="http://schemas.microsoft.com/office/drawing/2014/main" id="{2AEF756C-D8C8-43E7-3965-D2998DDE34C4}"/>
                </a:ext>
              </a:extLst>
            </p:cNvPr>
            <p:cNvSpPr txBox="1"/>
            <p:nvPr/>
          </p:nvSpPr>
          <p:spPr>
            <a:xfrm rot="3887746">
              <a:off x="9651220" y="2872147"/>
              <a:ext cx="312906" cy="369332"/>
            </a:xfrm>
            <a:prstGeom prst="rect">
              <a:avLst/>
            </a:prstGeom>
            <a:noFill/>
          </p:spPr>
          <p:txBody>
            <a:bodyPr wrap="none" rtlCol="0">
              <a:spAutoFit/>
            </a:bodyPr>
            <a:lstStyle/>
            <a:p>
              <a:r>
                <a:rPr lang="en-US" altLang="zh-CN" b="1" dirty="0">
                  <a:solidFill>
                    <a:srgbClr val="0070C0"/>
                  </a:solidFill>
                </a:rPr>
                <a:t>1</a:t>
              </a:r>
              <a:endParaRPr lang="zh-CN" altLang="en-US" b="1" dirty="0">
                <a:solidFill>
                  <a:srgbClr val="0070C0"/>
                </a:solidFill>
              </a:endParaRPr>
            </a:p>
          </p:txBody>
        </p:sp>
        <p:sp>
          <p:nvSpPr>
            <p:cNvPr id="150" name="文本框 149">
              <a:extLst>
                <a:ext uri="{FF2B5EF4-FFF2-40B4-BE49-F238E27FC236}">
                  <a16:creationId xmlns:a16="http://schemas.microsoft.com/office/drawing/2014/main" id="{91869384-F9D2-7E50-1847-75A0C7AAD0AB}"/>
                </a:ext>
              </a:extLst>
            </p:cNvPr>
            <p:cNvSpPr txBox="1"/>
            <p:nvPr/>
          </p:nvSpPr>
          <p:spPr>
            <a:xfrm rot="1157300">
              <a:off x="9920151" y="3224385"/>
              <a:ext cx="428322" cy="369332"/>
            </a:xfrm>
            <a:prstGeom prst="rect">
              <a:avLst/>
            </a:prstGeom>
            <a:noFill/>
          </p:spPr>
          <p:txBody>
            <a:bodyPr wrap="none" rtlCol="0">
              <a:spAutoFit/>
            </a:bodyPr>
            <a:lstStyle/>
            <a:p>
              <a:r>
                <a:rPr lang="en-US" altLang="zh-CN" b="1" dirty="0">
                  <a:solidFill>
                    <a:srgbClr val="0070C0"/>
                  </a:solidFill>
                </a:rPr>
                <a:t>-4</a:t>
              </a:r>
              <a:endParaRPr lang="zh-CN" altLang="en-US" b="1" dirty="0">
                <a:solidFill>
                  <a:srgbClr val="0070C0"/>
                </a:solidFill>
              </a:endParaRPr>
            </a:p>
          </p:txBody>
        </p:sp>
      </p:grpSp>
      <p:sp>
        <p:nvSpPr>
          <p:cNvPr id="152" name="文本框 151">
            <a:extLst>
              <a:ext uri="{FF2B5EF4-FFF2-40B4-BE49-F238E27FC236}">
                <a16:creationId xmlns:a16="http://schemas.microsoft.com/office/drawing/2014/main" id="{341BBDCE-3F64-C52B-A20F-DE392B88439F}"/>
              </a:ext>
            </a:extLst>
          </p:cNvPr>
          <p:cNvSpPr txBox="1"/>
          <p:nvPr/>
        </p:nvSpPr>
        <p:spPr>
          <a:xfrm>
            <a:off x="1749775" y="5620380"/>
            <a:ext cx="6096000" cy="369332"/>
          </a:xfrm>
          <a:prstGeom prst="rect">
            <a:avLst/>
          </a:prstGeom>
          <a:noFill/>
        </p:spPr>
        <p:txBody>
          <a:bodyPr wrap="square">
            <a:spAutoFit/>
          </a:bodyPr>
          <a:lstStyle/>
          <a:p>
            <a:r>
              <a:rPr lang="en-US" altLang="ja-JP" sz="1800" b="1" dirty="0"/>
              <a:t>Gest</a:t>
            </a:r>
            <a:r>
              <a:rPr lang="ja-JP" altLang="en-US" sz="1800" b="1" dirty="0"/>
              <a:t>グラフ</a:t>
            </a:r>
            <a:endParaRPr lang="zh-CN" altLang="en-US" dirty="0"/>
          </a:p>
        </p:txBody>
      </p:sp>
      <p:sp>
        <p:nvSpPr>
          <p:cNvPr id="154" name="文本框 153">
            <a:extLst>
              <a:ext uri="{FF2B5EF4-FFF2-40B4-BE49-F238E27FC236}">
                <a16:creationId xmlns:a16="http://schemas.microsoft.com/office/drawing/2014/main" id="{C159D219-9EC9-ADB5-566C-82814F065F32}"/>
              </a:ext>
            </a:extLst>
          </p:cNvPr>
          <p:cNvSpPr txBox="1"/>
          <p:nvPr/>
        </p:nvSpPr>
        <p:spPr>
          <a:xfrm>
            <a:off x="8494823" y="5662707"/>
            <a:ext cx="6096000" cy="369332"/>
          </a:xfrm>
          <a:prstGeom prst="rect">
            <a:avLst/>
          </a:prstGeom>
          <a:noFill/>
        </p:spPr>
        <p:txBody>
          <a:bodyPr wrap="square">
            <a:spAutoFit/>
          </a:bodyPr>
          <a:lstStyle/>
          <a:p>
            <a:r>
              <a:rPr lang="en-US" altLang="ja-JP" sz="1800" b="1" dirty="0"/>
              <a:t>Host</a:t>
            </a:r>
            <a:r>
              <a:rPr lang="ja-JP" altLang="en-US" sz="1800" b="1" dirty="0"/>
              <a:t>グラフ</a:t>
            </a:r>
            <a:endParaRPr lang="zh-CN" altLang="en-US" dirty="0"/>
          </a:p>
        </p:txBody>
      </p:sp>
      <p:sp>
        <p:nvSpPr>
          <p:cNvPr id="8" name="左大括号 7">
            <a:extLst>
              <a:ext uri="{FF2B5EF4-FFF2-40B4-BE49-F238E27FC236}">
                <a16:creationId xmlns:a16="http://schemas.microsoft.com/office/drawing/2014/main" id="{65862C55-C1BB-34F0-F249-3B7438D017BA}"/>
              </a:ext>
            </a:extLst>
          </p:cNvPr>
          <p:cNvSpPr/>
          <p:nvPr/>
        </p:nvSpPr>
        <p:spPr>
          <a:xfrm rot="16200000">
            <a:off x="2931401" y="1563642"/>
            <a:ext cx="322024" cy="137480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1" name="左大括号 10">
            <a:extLst>
              <a:ext uri="{FF2B5EF4-FFF2-40B4-BE49-F238E27FC236}">
                <a16:creationId xmlns:a16="http://schemas.microsoft.com/office/drawing/2014/main" id="{51D97BA0-4085-AEBE-FA62-8717341389CE}"/>
              </a:ext>
            </a:extLst>
          </p:cNvPr>
          <p:cNvSpPr/>
          <p:nvPr/>
        </p:nvSpPr>
        <p:spPr>
          <a:xfrm rot="16200000">
            <a:off x="5459412" y="731635"/>
            <a:ext cx="322024" cy="302010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9085A19-288E-4034-BCAF-AE79BDB12F6D}"/>
              </a:ext>
            </a:extLst>
          </p:cNvPr>
          <p:cNvSpPr txBox="1"/>
          <p:nvPr/>
        </p:nvSpPr>
        <p:spPr>
          <a:xfrm>
            <a:off x="2576406" y="2430447"/>
            <a:ext cx="1082348" cy="307777"/>
          </a:xfrm>
          <a:prstGeom prst="rect">
            <a:avLst/>
          </a:prstGeom>
          <a:noFill/>
        </p:spPr>
        <p:txBody>
          <a:bodyPr wrap="none" rtlCol="0">
            <a:spAutoFit/>
          </a:bodyPr>
          <a:lstStyle/>
          <a:p>
            <a:r>
              <a:rPr lang="ja-JP" altLang="en-US" sz="1400" b="1" dirty="0"/>
              <a:t>頂点の重み</a:t>
            </a:r>
            <a:endParaRPr lang="zh-CN" altLang="en-US" sz="1400" b="1" dirty="0"/>
          </a:p>
        </p:txBody>
      </p:sp>
      <p:sp>
        <p:nvSpPr>
          <p:cNvPr id="15" name="文本框 14">
            <a:extLst>
              <a:ext uri="{FF2B5EF4-FFF2-40B4-BE49-F238E27FC236}">
                <a16:creationId xmlns:a16="http://schemas.microsoft.com/office/drawing/2014/main" id="{E8736AC3-42C9-3A5A-8EFC-C920DBDD2C59}"/>
              </a:ext>
            </a:extLst>
          </p:cNvPr>
          <p:cNvSpPr txBox="1"/>
          <p:nvPr/>
        </p:nvSpPr>
        <p:spPr>
          <a:xfrm>
            <a:off x="5067961" y="2430446"/>
            <a:ext cx="902811" cy="307777"/>
          </a:xfrm>
          <a:prstGeom prst="rect">
            <a:avLst/>
          </a:prstGeom>
          <a:noFill/>
        </p:spPr>
        <p:txBody>
          <a:bodyPr wrap="none" rtlCol="0">
            <a:spAutoFit/>
          </a:bodyPr>
          <a:lstStyle/>
          <a:p>
            <a:r>
              <a:rPr lang="ja-JP" altLang="en-US" sz="1400" b="1" dirty="0"/>
              <a:t>辺の重み</a:t>
            </a:r>
            <a:endParaRPr lang="zh-CN" altLang="en-US" sz="1400" b="1" dirty="0"/>
          </a:p>
        </p:txBody>
      </p:sp>
    </p:spTree>
    <p:extLst>
      <p:ext uri="{BB962C8B-B14F-4D97-AF65-F5344CB8AC3E}">
        <p14:creationId xmlns:p14="http://schemas.microsoft.com/office/powerpoint/2010/main" val="1683617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6619072" cy="2092881"/>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r>
              <a:rPr lang="ja-JP" altLang="en-US" sz="1600" dirty="0"/>
              <a:t>町の座標あるいは距離行列が与えられたとき、全ての町をちょうど一度ずつ巡り出発地に戻る巡回路のうちで総移動距離が最小のものを求める組合せ最適化問題である</a:t>
            </a:r>
            <a:endParaRPr lang="en-US" altLang="ja-JP"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333603"/>
            <a:ext cx="5009457" cy="830997"/>
          </a:xfrm>
          <a:prstGeom prst="rect">
            <a:avLst/>
          </a:prstGeom>
          <a:noFill/>
        </p:spPr>
        <p:txBody>
          <a:bodyPr wrap="square">
            <a:spAutoFit/>
          </a:bodyPr>
          <a:lstStyle/>
          <a:p>
            <a:r>
              <a:rPr lang="ja-JP" altLang="en-US" sz="1600" dirty="0"/>
              <a:t>このインスタンスの</a:t>
            </a:r>
            <a:endParaRPr lang="en-US" altLang="ja-JP" sz="1600" dirty="0"/>
          </a:p>
          <a:p>
            <a:r>
              <a:rPr lang="ja-JP" altLang="en-US" sz="1600" dirty="0"/>
              <a:t>最適巡回路：</a:t>
            </a:r>
            <a:r>
              <a:rPr lang="en-US" altLang="ja-JP" sz="1600" dirty="0"/>
              <a:t>1→2 → 3 → 4 → 5 →1</a:t>
            </a:r>
          </a:p>
          <a:p>
            <a:r>
              <a:rPr lang="ja-JP" altLang="en-US" sz="1600" dirty="0"/>
              <a:t>総距離は</a:t>
            </a:r>
            <a:r>
              <a:rPr lang="en-US" altLang="ja-JP" sz="1600" dirty="0"/>
              <a:t> 1+2+2+3+2=10</a:t>
            </a:r>
            <a:endParaRPr lang="zh-CN" altLang="en-US" sz="16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3225402"/>
            <a:ext cx="1826141" cy="338554"/>
          </a:xfrm>
          <a:prstGeom prst="rect">
            <a:avLst/>
          </a:prstGeom>
          <a:noFill/>
        </p:spPr>
        <p:txBody>
          <a:bodyPr wrap="none" rtlCol="0">
            <a:spAutoFit/>
          </a:bodyPr>
          <a:lstStyle/>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522197759"/>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1907308" cy="1565640"/>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1907308" cy="1565640"/>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03664" y="2969746"/>
            <a:ext cx="314036" cy="4729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417700" y="2969746"/>
            <a:ext cx="789134" cy="1110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206834" y="3080774"/>
            <a:ext cx="268046" cy="8074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417700" y="3888266"/>
            <a:ext cx="1057180" cy="650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03664" y="3442727"/>
            <a:ext cx="314036" cy="5105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620957" cy="338554"/>
          </a:xfrm>
          <a:prstGeom prst="rect">
            <a:avLst/>
          </a:prstGeom>
          <a:noFill/>
        </p:spPr>
        <p:txBody>
          <a:bodyPr wrap="none" rtlCol="0">
            <a:spAutoFit/>
          </a:bodyPr>
          <a:lstStyle/>
          <a:p>
            <a:r>
              <a:rPr lang="ja-JP" altLang="en-US" sz="1600" dirty="0"/>
              <a:t>町の完全グラフ</a:t>
            </a:r>
            <a:endParaRPr lang="zh-CN" altLang="en-US" sz="1600"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1826141" cy="338554"/>
          </a:xfrm>
          <a:prstGeom prst="rect">
            <a:avLst/>
          </a:prstGeom>
          <a:noFill/>
        </p:spPr>
        <p:txBody>
          <a:bodyPr wrap="none" rtlCol="0">
            <a:spAutoFit/>
          </a:bodyPr>
          <a:lstStyle/>
          <a:p>
            <a:r>
              <a:rPr lang="ja-JP" altLang="en-US" sz="1600" dirty="0"/>
              <a:t>求めた最適巡回路</a:t>
            </a:r>
            <a:endParaRPr lang="zh-CN" altLang="en-US" sz="1600" dirty="0"/>
          </a:p>
        </p:txBody>
      </p:sp>
      <p:sp>
        <p:nvSpPr>
          <p:cNvPr id="60" name="箭头: 右 59">
            <a:extLst>
              <a:ext uri="{FF2B5EF4-FFF2-40B4-BE49-F238E27FC236}">
                <a16:creationId xmlns:a16="http://schemas.microsoft.com/office/drawing/2014/main" id="{E518F9D6-B0EE-30B4-11EE-984F5633F866}"/>
              </a:ext>
            </a:extLst>
          </p:cNvPr>
          <p:cNvSpPr/>
          <p:nvPr/>
        </p:nvSpPr>
        <p:spPr>
          <a:xfrm>
            <a:off x="7803345" y="3429006"/>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800219" cy="276999"/>
          </a:xfrm>
          <a:prstGeom prst="rect">
            <a:avLst/>
          </a:prstGeom>
          <a:noFill/>
        </p:spPr>
        <p:txBody>
          <a:bodyPr wrap="none" rtlCol="0">
            <a:spAutoFit/>
          </a:bodyPr>
          <a:lstStyle/>
          <a:p>
            <a:r>
              <a:rPr lang="ja-JP" altLang="en-US" sz="1200" dirty="0"/>
              <a:t>ソルバー</a:t>
            </a:r>
            <a:endParaRPr lang="zh-CN" altLang="en-US" sz="1200" dirty="0"/>
          </a:p>
        </p:txBody>
      </p:sp>
    </p:spTree>
    <p:extLst>
      <p:ext uri="{BB962C8B-B14F-4D97-AF65-F5344CB8AC3E}">
        <p14:creationId xmlns:p14="http://schemas.microsoft.com/office/powerpoint/2010/main" val="629291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115778"/>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873643"/>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70321" y="1043971"/>
            <a:ext cx="4756670" cy="830997"/>
          </a:xfrm>
          <a:prstGeom prst="rect">
            <a:avLst/>
          </a:prstGeom>
          <a:noFill/>
        </p:spPr>
        <p:txBody>
          <a:bodyPr wrap="square">
            <a:spAutoFit/>
          </a:bodyPr>
          <a:lstStyle/>
          <a:p>
            <a:r>
              <a:rPr lang="en-US" altLang="ja-JP" sz="1600" b="1" dirty="0"/>
              <a:t>TSP</a:t>
            </a:r>
            <a:r>
              <a:rPr lang="ja-JP" altLang="en-US" sz="1600" b="1" dirty="0"/>
              <a:t>問題の</a:t>
            </a:r>
            <a:r>
              <a:rPr lang="en-US" altLang="ja-JP" sz="1600" b="1" dirty="0"/>
              <a:t>QUBO</a:t>
            </a:r>
            <a:r>
              <a:rPr lang="ja-JP" altLang="en-US" sz="1600" b="1" dirty="0"/>
              <a:t>モデル</a:t>
            </a:r>
            <a:endParaRPr lang="en-US" altLang="ja-JP" sz="1600" b="1"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E5D9B905-15FC-CC96-4D8C-B4CA4DBAD3CA}"/>
                  </a:ext>
                </a:extLst>
              </p:cNvPr>
              <p:cNvSpPr txBox="1"/>
              <p:nvPr/>
            </p:nvSpPr>
            <p:spPr>
              <a:xfrm>
                <a:off x="133789" y="1984348"/>
                <a:ext cx="5464518" cy="4744119"/>
              </a:xfrm>
              <a:prstGeom prst="rect">
                <a:avLst/>
              </a:prstGeom>
              <a:noFill/>
            </p:spPr>
            <p:txBody>
              <a:bodyPr wrap="square">
                <a:spAutoFit/>
              </a:bodyPr>
              <a:lstStyle/>
              <a:p>
                <a:pPr marL="285750" indent="-285750">
                  <a:buFont typeface="Wingdings" panose="05000000000000000000" pitchFamily="2" charset="2"/>
                  <a:buChar char="Ø"/>
                </a:pPr>
                <a:r>
                  <a:rPr lang="ja-JP" altLang="en-US" sz="1600" b="1" dirty="0"/>
                  <a:t>目的関数</a:t>
                </a:r>
                <a:endParaRPr lang="en-US" altLang="ja-JP" sz="1600" b="1" dirty="0"/>
              </a:p>
              <a:p>
                <a:r>
                  <a:rPr lang="ja-JP" altLang="en-US" sz="1600" dirty="0"/>
                  <a:t>例えば：町</a:t>
                </a:r>
                <a:r>
                  <a:rPr lang="ja-JP" altLang="en-US" sz="1600" b="1" dirty="0"/>
                  <a:t>四つ</a:t>
                </a:r>
                <a:r>
                  <a:rPr lang="ja-JP" altLang="en-US" sz="1600" dirty="0"/>
                  <a:t>ある</a:t>
                </a:r>
                <a:r>
                  <a:rPr lang="en-US" altLang="ja-JP" sz="1600" dirty="0"/>
                  <a:t>TSP</a:t>
                </a:r>
                <a:r>
                  <a:rPr lang="ja-JP" altLang="en-US" sz="1600" dirty="0"/>
                  <a:t>インスタンス</a:t>
                </a:r>
                <a:endParaRPr lang="en-US" altLang="ja-JP" sz="1600" dirty="0"/>
              </a:p>
              <a:p>
                <a:r>
                  <a:rPr lang="ja-JP" altLang="en-US" sz="1600" dirty="0"/>
                  <a:t>バイナリ変数</a:t>
                </a:r>
                <a14:m>
                  <m:oMath xmlns:m="http://schemas.openxmlformats.org/officeDocument/2006/math">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𝑖</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𝑡</m:t>
                        </m:r>
                      </m:sub>
                    </m:sSub>
                  </m:oMath>
                </a14:m>
                <a:r>
                  <a:rPr lang="ja-JP" altLang="en-US" sz="1600" dirty="0"/>
                  <a:t>を定義する：</a:t>
                </a:r>
                <a:endParaRPr lang="en-US" altLang="zh-CN" sz="1600" dirty="0"/>
              </a:p>
              <a:p>
                <a:pPr algn="dist"/>
                <a14:m>
                  <m:oMathPara xmlns:m="http://schemas.openxmlformats.org/officeDocument/2006/math">
                    <m:oMathParaPr>
                      <m:jc m:val="center"/>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d>
                        <m:dPr>
                          <m:begChr m:val="{"/>
                          <m:endChr m:val=""/>
                          <m:ctrlPr>
                            <a:rPr lang="en-US" altLang="zh-CN" sz="1600" i="1" smtClean="0">
                              <a:latin typeface="Cambria Math" panose="02040503050406030204" pitchFamily="18" charset="0"/>
                            </a:rPr>
                          </m:ctrlPr>
                        </m:dPr>
                        <m:e>
                          <m:eqArr>
                            <m:eqArrPr>
                              <m:ctrlPr>
                                <a:rPr lang="en-US" altLang="zh-CN" sz="1600" i="1" smtClean="0">
                                  <a:latin typeface="Cambria Math" panose="02040503050406030204" pitchFamily="18" charset="0"/>
                                </a:rPr>
                              </m:ctrlPr>
                            </m:eqArrPr>
                            <m:e>
                              <m:r>
                                <a:rPr lang="en-US" altLang="zh-CN" sz="1600" b="0" i="1" smtClean="0">
                                  <a:latin typeface="Cambria Math" panose="02040503050406030204" pitchFamily="18" charset="0"/>
                                </a:rPr>
                                <m:t>1,  </m:t>
                              </m:r>
                              <m:r>
                                <a:rPr lang="ja-JP" altLang="en-US" sz="1600" i="1">
                                  <a:latin typeface="Cambria Math" panose="02040503050406030204" pitchFamily="18" charset="0"/>
                                </a:rPr>
                                <m:t>町</m:t>
                              </m:r>
                              <m:r>
                                <a:rPr lang="en-US" altLang="ja-JP" sz="1600" i="1">
                                  <a:latin typeface="Cambria Math" panose="02040503050406030204" pitchFamily="18" charset="0"/>
                                </a:rPr>
                                <m:t>𝑖</m:t>
                              </m:r>
                              <m:r>
                                <a:rPr lang="ja-JP" altLang="en-US" sz="1600" i="1">
                                  <a:latin typeface="Cambria Math" panose="02040503050406030204" pitchFamily="18" charset="0"/>
                                </a:rPr>
                                <m:t>へ</m:t>
                              </m:r>
                              <m:r>
                                <a:rPr lang="en-US" altLang="ja-JP" sz="1600" i="1">
                                  <a:latin typeface="Cambria Math" panose="02040503050406030204" pitchFamily="18" charset="0"/>
                                </a:rPr>
                                <m:t>𝑡</m:t>
                              </m:r>
                              <m:r>
                                <a:rPr lang="ja-JP" altLang="en-US" sz="1600" i="1">
                                  <a:latin typeface="Cambria Math" panose="02040503050406030204" pitchFamily="18" charset="0"/>
                                </a:rPr>
                                <m:t>番目に訪れる</m:t>
                              </m:r>
                            </m:e>
                            <m:e>
                              <m:r>
                                <a:rPr lang="en-US" altLang="ja-JP" sz="1600" b="0" i="1" smtClean="0">
                                  <a:latin typeface="Cambria Math" panose="02040503050406030204" pitchFamily="18" charset="0"/>
                                </a:rPr>
                                <m:t>     </m:t>
                              </m:r>
                              <m:r>
                                <a:rPr lang="en-US" altLang="zh-CN" sz="1600" b="0" i="1" smtClean="0">
                                  <a:latin typeface="Cambria Math" panose="02040503050406030204" pitchFamily="18" charset="0"/>
                                </a:rPr>
                                <m:t>0,  </m:t>
                              </m:r>
                              <m:r>
                                <a:rPr lang="ja-JP" altLang="en-US" sz="1600" i="1">
                                  <a:latin typeface="Cambria Math" panose="02040503050406030204" pitchFamily="18" charset="0"/>
                                </a:rPr>
                                <m:t>町</m:t>
                              </m:r>
                              <m:r>
                                <a:rPr lang="en-US" altLang="zh-CN" sz="1600" b="0" i="1" smtClean="0">
                                  <a:latin typeface="Cambria Math" panose="02040503050406030204" pitchFamily="18" charset="0"/>
                                </a:rPr>
                                <m:t>𝑖</m:t>
                              </m:r>
                              <m:r>
                                <a:rPr lang="ja-JP" altLang="en-US" sz="1600" i="1">
                                  <a:latin typeface="Cambria Math" panose="02040503050406030204" pitchFamily="18" charset="0"/>
                                </a:rPr>
                                <m:t>へ</m:t>
                              </m:r>
                              <m:r>
                                <a:rPr lang="en-US" altLang="zh-CN" sz="1600" b="0" i="1" smtClean="0">
                                  <a:latin typeface="Cambria Math" panose="02040503050406030204" pitchFamily="18" charset="0"/>
                                </a:rPr>
                                <m:t>𝑡</m:t>
                              </m:r>
                              <m:r>
                                <a:rPr lang="ja-JP" altLang="en-US" sz="1600" i="1">
                                  <a:latin typeface="Cambria Math" panose="02040503050406030204" pitchFamily="18" charset="0"/>
                                </a:rPr>
                                <m:t>番目に</m:t>
                              </m:r>
                              <m:r>
                                <a:rPr lang="ja-JP" altLang="en-US" sz="1600" i="1" smtClean="0">
                                  <a:latin typeface="Cambria Math" panose="02040503050406030204" pitchFamily="18" charset="0"/>
                                </a:rPr>
                                <m:t>訪れない</m:t>
                              </m:r>
                            </m:e>
                          </m:eqArr>
                        </m:e>
                      </m:d>
                    </m:oMath>
                  </m:oMathPara>
                </a14:m>
                <a:endParaRPr lang="en-US" altLang="zh-CN" sz="1600" dirty="0"/>
              </a:p>
              <a:p>
                <a:pPr algn="dist"/>
                <a:endParaRPr lang="en-US" altLang="zh-CN" sz="1600" dirty="0"/>
              </a:p>
              <a:p>
                <a:r>
                  <a:rPr lang="ja-JP" altLang="en-US" sz="1600" dirty="0"/>
                  <a:t>なので，町四つある</a:t>
                </a:r>
                <a:r>
                  <a:rPr lang="en-US" altLang="ja-JP" sz="1600" dirty="0"/>
                  <a:t>TSP</a:t>
                </a:r>
                <a:r>
                  <a:rPr lang="ja-JP" altLang="en-US" sz="1600" dirty="0"/>
                  <a:t>問題は</a:t>
                </a:r>
                <a:r>
                  <a:rPr lang="en-US" altLang="ja-JP" sz="1600" dirty="0"/>
                  <a:t>16</a:t>
                </a:r>
                <a:r>
                  <a:rPr lang="ja-JP" altLang="en-US" sz="1600" dirty="0"/>
                  <a:t>個のバイナリ変数が必要</a:t>
                </a:r>
                <a:endParaRPr lang="en-US" altLang="zh-CN" sz="1600"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endParaRPr lang="en-US" altLang="zh-CN" sz="1600" dirty="0"/>
              </a:p>
              <a:p>
                <a:r>
                  <a:rPr lang="ja-JP" altLang="en-US" sz="1600" dirty="0"/>
                  <a:t>目的関数：</a:t>
                </a:r>
                <a:endParaRPr lang="en-US" altLang="ja-JP" sz="1600" dirty="0"/>
              </a:p>
              <a:p>
                <a:endParaRPr lang="en-US" altLang="ja-JP" sz="1600" dirty="0"/>
              </a:p>
              <a:p>
                <a:pPr/>
                <a14:m>
                  <m:oMathPara xmlns:m="http://schemas.openxmlformats.org/officeDocument/2006/math">
                    <m:oMathParaPr>
                      <m:jc m:val="left"/>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m:t>
                                      </m:r>
                                    </m:sub>
                                  </m:sSub>
                                </m:e>
                              </m:nary>
                            </m:e>
                          </m:nary>
                        </m:e>
                      </m:nary>
                    </m:oMath>
                  </m:oMathPara>
                </a14:m>
                <a:endParaRPr lang="en-US" altLang="zh-CN" sz="1600" dirty="0"/>
              </a:p>
              <a:p>
                <a:endParaRPr lang="en-US" altLang="zh-CN" sz="1600" b="0" dirty="0"/>
              </a:p>
            </p:txBody>
          </p:sp>
        </mc:Choice>
        <mc:Fallback>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133789" y="1984348"/>
                <a:ext cx="5464518" cy="4744119"/>
              </a:xfrm>
              <a:prstGeom prst="rect">
                <a:avLst/>
              </a:prstGeom>
              <a:blipFill>
                <a:blip r:embed="rId2"/>
                <a:stretch>
                  <a:fillRect l="-670" t="-386"/>
                </a:stretch>
              </a:blipFill>
            </p:spPr>
            <p:txBody>
              <a:bodyPr/>
              <a:lstStyle/>
              <a:p>
                <a:r>
                  <a:rPr lang="zh-CN" altLang="en-US">
                    <a:noFill/>
                  </a:rPr>
                  <a:t> </a:t>
                </a:r>
              </a:p>
            </p:txBody>
          </p:sp>
        </mc:Fallback>
      </mc:AlternateContent>
      <p:grpSp>
        <p:nvGrpSpPr>
          <p:cNvPr id="25" name="组合 24">
            <a:extLst>
              <a:ext uri="{FF2B5EF4-FFF2-40B4-BE49-F238E27FC236}">
                <a16:creationId xmlns:a16="http://schemas.microsoft.com/office/drawing/2014/main" id="{033061CB-399B-B72C-CB6F-6CA7B67BD9A7}"/>
              </a:ext>
            </a:extLst>
          </p:cNvPr>
          <p:cNvGrpSpPr/>
          <p:nvPr/>
        </p:nvGrpSpPr>
        <p:grpSpPr>
          <a:xfrm>
            <a:off x="3033345" y="5444873"/>
            <a:ext cx="2060452" cy="896724"/>
            <a:chOff x="5724326" y="5590921"/>
            <a:chExt cx="2705396" cy="1177408"/>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0" cy="30777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1400" b="0" i="1" smtClean="0">
                                <a:solidFill>
                                  <a:schemeClr val="bg1"/>
                                </a:solidFill>
                                <a:latin typeface="Cambria Math" panose="02040503050406030204" pitchFamily="18" charset="0"/>
                              </a:rPr>
                              <m:t>𝑖</m:t>
                            </m:r>
                          </m:oMath>
                        </m:oMathPara>
                      </a14:m>
                      <a:endParaRPr lang="zh-CN" altLang="en-US" sz="1400" dirty="0">
                        <a:solidFill>
                          <a:schemeClr val="bg1"/>
                        </a:solidFill>
                      </a:endParaRPr>
                    </a:p>
                  </p:txBody>
                </p:sp>
              </mc:Choice>
              <mc:Fallback>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0" cy="307777"/>
                    </a:xfrm>
                    <a:prstGeom prst="rect">
                      <a:avLst/>
                    </a:prstGeom>
                    <a:blipFill>
                      <a:blip r:embed="rId3"/>
                      <a:stretch>
                        <a:fillRect l="-2632" b="-15385"/>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EA568DD0-904B-D488-60D7-01A061A7C3ED}"/>
                        </a:ext>
                      </a:extLst>
                    </p:cNvPr>
                    <p:cNvSpPr txBox="1"/>
                    <p:nvPr/>
                  </p:nvSpPr>
                  <p:spPr>
                    <a:xfrm>
                      <a:off x="8381783" y="5893234"/>
                      <a:ext cx="393700" cy="30777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1400" b="0" i="1" smtClean="0">
                                <a:solidFill>
                                  <a:schemeClr val="bg1"/>
                                </a:solidFill>
                                <a:latin typeface="Cambria Math" panose="02040503050406030204" pitchFamily="18" charset="0"/>
                              </a:rPr>
                              <m:t>𝑗</m:t>
                            </m:r>
                          </m:oMath>
                        </m:oMathPara>
                      </a14:m>
                      <a:endParaRPr lang="en-US" altLang="zh-CN" sz="1400" b="0" dirty="0">
                        <a:solidFill>
                          <a:schemeClr val="bg1"/>
                        </a:solidFill>
                      </a:endParaRPr>
                    </a:p>
                  </p:txBody>
                </p:sp>
              </mc:Choice>
              <mc:Fallback>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3" y="5893234"/>
                      <a:ext cx="393700" cy="307777"/>
                    </a:xfrm>
                    <a:prstGeom prst="rect">
                      <a:avLst/>
                    </a:prstGeom>
                    <a:blipFill>
                      <a:blip r:embed="rId4"/>
                      <a:stretch>
                        <a:fillRect b="-42105"/>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5A6E4D12-6893-71AE-B665-5D7E932F2E29}"/>
                    </a:ext>
                  </a:extLst>
                </p:cNvPr>
                <p:cNvSpPr txBox="1"/>
                <p:nvPr/>
              </p:nvSpPr>
              <p:spPr>
                <a:xfrm>
                  <a:off x="6768082" y="5838243"/>
                  <a:ext cx="304955" cy="232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oMath>
                    </m:oMathPara>
                  </a14:m>
                  <a:endParaRPr lang="zh-CN" altLang="en-US" sz="1400" dirty="0"/>
                </a:p>
              </p:txBody>
            </p:sp>
          </mc:Choice>
          <mc:Fallback>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2" y="5838243"/>
                  <a:ext cx="304955" cy="232756"/>
                </a:xfrm>
                <a:prstGeom prst="rect">
                  <a:avLst/>
                </a:prstGeom>
                <a:blipFill>
                  <a:blip r:embed="rId5"/>
                  <a:stretch>
                    <a:fillRect l="-28947" r="-28947" b="-655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54373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𝑡</m:t>
                        </m:r>
                      </m:oMath>
                    </m:oMathPara>
                  </a14:m>
                  <a:endParaRPr lang="en-US" altLang="ja-JP" sz="1400" dirty="0"/>
                </a:p>
                <a:p>
                  <a:r>
                    <a:rPr lang="ja-JP" altLang="en-US" sz="1400" dirty="0"/>
                    <a:t>番目</a:t>
                  </a:r>
                  <a:endParaRPr lang="zh-CN" altLang="en-US" sz="1400" dirty="0"/>
                </a:p>
              </p:txBody>
            </p:sp>
          </mc:Choice>
          <mc:Fallback>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543739" cy="523220"/>
                </a:xfrm>
                <a:prstGeom prst="rect">
                  <a:avLst/>
                </a:prstGeom>
                <a:blipFill>
                  <a:blip r:embed="rId6"/>
                  <a:stretch>
                    <a:fillRect l="-4412" r="-33824" b="-461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F1312DFC-717B-AA48-8E0F-91A5BA124494}"/>
                    </a:ext>
                  </a:extLst>
                </p:cNvPr>
                <p:cNvSpPr txBox="1"/>
                <p:nvPr/>
              </p:nvSpPr>
              <p:spPr>
                <a:xfrm>
                  <a:off x="7397966" y="6245109"/>
                  <a:ext cx="1031756"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sz="1400" b="0" i="1" smtClean="0">
                                <a:latin typeface="Cambria Math" panose="02040503050406030204" pitchFamily="18" charset="0"/>
                              </a:rPr>
                            </m:ctrlPr>
                          </m:dPr>
                          <m:e>
                            <m:r>
                              <a:rPr lang="en-US" altLang="ja-JP" sz="1400" i="1">
                                <a:latin typeface="Cambria Math" panose="02040503050406030204" pitchFamily="18" charset="0"/>
                              </a:rPr>
                              <m:t>𝑡</m:t>
                            </m:r>
                            <m:r>
                              <a:rPr lang="en-US" altLang="ja-JP" sz="1400" i="1">
                                <a:latin typeface="Cambria Math" panose="02040503050406030204" pitchFamily="18" charset="0"/>
                              </a:rPr>
                              <m:t>+1</m:t>
                            </m:r>
                          </m:e>
                        </m:d>
                        <m:r>
                          <a:rPr lang="en-US" altLang="ja-JP" sz="1400" b="0" i="1" smtClean="0">
                            <a:latin typeface="Cambria Math" panose="02040503050406030204" pitchFamily="18" charset="0"/>
                          </a:rPr>
                          <m:t>%4</m:t>
                        </m:r>
                      </m:oMath>
                    </m:oMathPara>
                  </a14:m>
                  <a:endParaRPr lang="en-US" altLang="ja-JP" sz="1400" dirty="0"/>
                </a:p>
                <a:p>
                  <a:pPr algn="ctr"/>
                  <a:r>
                    <a:rPr lang="ja-JP" altLang="en-US" sz="1400" dirty="0"/>
                    <a:t>番目</a:t>
                  </a:r>
                  <a:endParaRPr lang="zh-CN" altLang="en-US" sz="1400" dirty="0"/>
                </a:p>
              </p:txBody>
            </p:sp>
          </mc:Choice>
          <mc:Fallback>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397966" y="6245109"/>
                  <a:ext cx="1031756" cy="523220"/>
                </a:xfrm>
                <a:prstGeom prst="rect">
                  <a:avLst/>
                </a:prstGeom>
                <a:blipFill>
                  <a:blip r:embed="rId7"/>
                  <a:stretch>
                    <a:fillRect r="-19380" b="-46154"/>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EB493094-E3EE-4085-341A-63673F129794}"/>
                  </a:ext>
                </a:extLst>
              </p:cNvPr>
              <p:cNvSpPr txBox="1"/>
              <p:nvPr/>
            </p:nvSpPr>
            <p:spPr>
              <a:xfrm>
                <a:off x="10039321" y="429980"/>
                <a:ext cx="1851593" cy="325089"/>
              </a:xfrm>
              <a:prstGeom prst="rect">
                <a:avLst/>
              </a:prstGeom>
              <a:noFill/>
              <a:ln>
                <a:solidFill>
                  <a:schemeClr val="tx1"/>
                </a:solidFill>
              </a:ln>
            </p:spPr>
            <p:txBody>
              <a:bodyPr wrap="square">
                <a:spAutoFit/>
              </a:bodyPr>
              <a:lstStyle/>
              <a:p>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sub>
                    </m:sSub>
                  </m:oMath>
                </a14:m>
                <a:r>
                  <a:rPr lang="ja-JP" altLang="en-US" sz="1400" b="0" dirty="0"/>
                  <a:t>：町</a:t>
                </a:r>
                <a14:m>
                  <m:oMath xmlns:m="http://schemas.openxmlformats.org/officeDocument/2006/math">
                    <m:r>
                      <a:rPr lang="en-US" altLang="ja-JP" sz="1400" b="0" i="1" smtClean="0">
                        <a:latin typeface="Cambria Math" panose="02040503050406030204" pitchFamily="18" charset="0"/>
                      </a:rPr>
                      <m:t>𝑖</m:t>
                    </m:r>
                  </m:oMath>
                </a14:m>
                <a:r>
                  <a:rPr lang="ja-JP" altLang="en-US" sz="1400" b="0" dirty="0"/>
                  <a:t>と町</a:t>
                </a:r>
                <a14:m>
                  <m:oMath xmlns:m="http://schemas.openxmlformats.org/officeDocument/2006/math">
                    <m:r>
                      <a:rPr lang="en-US" altLang="ja-JP" sz="1400" b="0" i="1" smtClean="0">
                        <a:latin typeface="Cambria Math" panose="02040503050406030204" pitchFamily="18" charset="0"/>
                      </a:rPr>
                      <m:t>𝑗</m:t>
                    </m:r>
                  </m:oMath>
                </a14:m>
                <a:r>
                  <a:rPr lang="ja-JP" altLang="en-US" sz="1400" b="0" dirty="0"/>
                  <a:t>の距離</a:t>
                </a:r>
                <a:endParaRPr lang="zh-CN" altLang="en-US" sz="1400" dirty="0"/>
              </a:p>
            </p:txBody>
          </p:sp>
        </mc:Choice>
        <mc:Fallback>
          <p:sp>
            <p:nvSpPr>
              <p:cNvPr id="9" name="文本框 8">
                <a:extLst>
                  <a:ext uri="{FF2B5EF4-FFF2-40B4-BE49-F238E27FC236}">
                    <a16:creationId xmlns:a16="http://schemas.microsoft.com/office/drawing/2014/main" id="{EB493094-E3EE-4085-341A-63673F129794}"/>
                  </a:ext>
                </a:extLst>
              </p:cNvPr>
              <p:cNvSpPr txBox="1">
                <a:spLocks noRot="1" noChangeAspect="1" noMove="1" noResize="1" noEditPoints="1" noAdjustHandles="1" noChangeArrowheads="1" noChangeShapeType="1" noTextEdit="1"/>
              </p:cNvSpPr>
              <p:nvPr/>
            </p:nvSpPr>
            <p:spPr>
              <a:xfrm>
                <a:off x="10039321" y="429980"/>
                <a:ext cx="1851593" cy="325089"/>
              </a:xfrm>
              <a:prstGeom prst="rect">
                <a:avLst/>
              </a:prstGeom>
              <a:blipFill>
                <a:blip r:embed="rId8"/>
                <a:stretch>
                  <a:fillRect b="-12727"/>
                </a:stretch>
              </a:blipFill>
              <a:ln>
                <a:solidFill>
                  <a:schemeClr val="tx1"/>
                </a:solidFill>
              </a:ln>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61F728B0-822B-4528-6B16-5F22170D7599}"/>
              </a:ext>
            </a:extLst>
          </p:cNvPr>
          <p:cNvSpPr txBox="1"/>
          <p:nvPr/>
        </p:nvSpPr>
        <p:spPr>
          <a:xfrm>
            <a:off x="5917403" y="969963"/>
            <a:ext cx="6477797" cy="584775"/>
          </a:xfrm>
          <a:prstGeom prst="rect">
            <a:avLst/>
          </a:prstGeom>
          <a:noFill/>
        </p:spPr>
        <p:txBody>
          <a:bodyPr wrap="square">
            <a:spAutoFit/>
          </a:bodyPr>
          <a:lstStyle/>
          <a:p>
            <a:pPr marL="285750" indent="-285750">
              <a:buFont typeface="Wingdings" panose="05000000000000000000" pitchFamily="2" charset="2"/>
              <a:buChar char="Ø"/>
            </a:pPr>
            <a:r>
              <a:rPr lang="ja-JP" altLang="en-US" sz="1600" b="1" dirty="0"/>
              <a:t>制約条件から変換された</a:t>
            </a:r>
            <a:r>
              <a:rPr lang="en-US" altLang="ja-JP" sz="1600" b="1" dirty="0"/>
              <a:t>QUBO</a:t>
            </a:r>
            <a:r>
              <a:rPr lang="ja-JP" altLang="en-US" sz="1600" b="1" dirty="0"/>
              <a:t>式</a:t>
            </a:r>
            <a:endParaRPr lang="en-US" altLang="ja-JP" sz="1600" b="1" dirty="0"/>
          </a:p>
          <a:p>
            <a:r>
              <a:rPr lang="ja-JP" altLang="en-US" sz="1600" b="1" dirty="0"/>
              <a:t>①</a:t>
            </a:r>
            <a:r>
              <a:rPr lang="ja-JP" altLang="en-US" sz="1600" dirty="0"/>
              <a:t>各町は</a:t>
            </a:r>
            <a:r>
              <a:rPr lang="en-US" altLang="ja-JP" sz="1600" dirty="0"/>
              <a:t>1</a:t>
            </a:r>
            <a:r>
              <a:rPr lang="ja-JP" altLang="en-US" sz="1600" dirty="0"/>
              <a:t>回しか訪れてはいけない</a:t>
            </a:r>
            <a:endParaRPr lang="en-US" altLang="ja-JP" sz="1600" dirty="0"/>
          </a:p>
        </p:txBody>
      </p:sp>
      <p:graphicFrame>
        <p:nvGraphicFramePr>
          <p:cNvPr id="22" name="表格 21">
            <a:extLst>
              <a:ext uri="{FF2B5EF4-FFF2-40B4-BE49-F238E27FC236}">
                <a16:creationId xmlns:a16="http://schemas.microsoft.com/office/drawing/2014/main" id="{0C35BFF4-3F47-0507-EF67-228E6C076140}"/>
              </a:ext>
            </a:extLst>
          </p:cNvPr>
          <p:cNvGraphicFramePr>
            <a:graphicFrameLocks noGrp="1"/>
          </p:cNvGraphicFramePr>
          <p:nvPr>
            <p:extLst>
              <p:ext uri="{D42A27DB-BD31-4B8C-83A1-F6EECF244321}">
                <p14:modId xmlns:p14="http://schemas.microsoft.com/office/powerpoint/2010/main" val="606321022"/>
              </p:ext>
            </p:extLst>
          </p:nvPr>
        </p:nvGraphicFramePr>
        <p:xfrm>
          <a:off x="6047932" y="1613265"/>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26" name="矩形: 圆角 25">
            <a:extLst>
              <a:ext uri="{FF2B5EF4-FFF2-40B4-BE49-F238E27FC236}">
                <a16:creationId xmlns:a16="http://schemas.microsoft.com/office/drawing/2014/main" id="{373BC1BD-BDA3-EB9A-3A4B-16B0A68B5AA8}"/>
              </a:ext>
            </a:extLst>
          </p:cNvPr>
          <p:cNvSpPr/>
          <p:nvPr/>
        </p:nvSpPr>
        <p:spPr>
          <a:xfrm>
            <a:off x="6774173" y="2016770"/>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7" name="矩形: 圆角 26">
            <a:extLst>
              <a:ext uri="{FF2B5EF4-FFF2-40B4-BE49-F238E27FC236}">
                <a16:creationId xmlns:a16="http://schemas.microsoft.com/office/drawing/2014/main" id="{0F82E487-B439-5325-6B27-8C0532A59F16}"/>
              </a:ext>
            </a:extLst>
          </p:cNvPr>
          <p:cNvSpPr/>
          <p:nvPr/>
        </p:nvSpPr>
        <p:spPr>
          <a:xfrm>
            <a:off x="6774173" y="2373188"/>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8" name="矩形: 圆角 27">
            <a:extLst>
              <a:ext uri="{FF2B5EF4-FFF2-40B4-BE49-F238E27FC236}">
                <a16:creationId xmlns:a16="http://schemas.microsoft.com/office/drawing/2014/main" id="{59F36A9C-1AFB-393F-BEB4-B7B38176AA73}"/>
              </a:ext>
            </a:extLst>
          </p:cNvPr>
          <p:cNvSpPr/>
          <p:nvPr/>
        </p:nvSpPr>
        <p:spPr>
          <a:xfrm>
            <a:off x="6774173" y="2729606"/>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9" name="矩形: 圆角 28">
            <a:extLst>
              <a:ext uri="{FF2B5EF4-FFF2-40B4-BE49-F238E27FC236}">
                <a16:creationId xmlns:a16="http://schemas.microsoft.com/office/drawing/2014/main" id="{C9A96C33-BE42-843B-0109-ECF74147D66D}"/>
              </a:ext>
            </a:extLst>
          </p:cNvPr>
          <p:cNvSpPr/>
          <p:nvPr/>
        </p:nvSpPr>
        <p:spPr>
          <a:xfrm>
            <a:off x="6774173" y="3057389"/>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30" name="表格 29">
            <a:extLst>
              <a:ext uri="{FF2B5EF4-FFF2-40B4-BE49-F238E27FC236}">
                <a16:creationId xmlns:a16="http://schemas.microsoft.com/office/drawing/2014/main" id="{7BD8E94E-EBC9-9C7D-378E-807EDB8149D3}"/>
              </a:ext>
            </a:extLst>
          </p:cNvPr>
          <p:cNvGraphicFramePr>
            <a:graphicFrameLocks noGrp="1"/>
          </p:cNvGraphicFramePr>
          <p:nvPr>
            <p:extLst>
              <p:ext uri="{D42A27DB-BD31-4B8C-83A1-F6EECF244321}">
                <p14:modId xmlns:p14="http://schemas.microsoft.com/office/powerpoint/2010/main" val="1700502428"/>
              </p:ext>
            </p:extLst>
          </p:nvPr>
        </p:nvGraphicFramePr>
        <p:xfrm>
          <a:off x="6047932" y="441865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31" name="矩形: 圆角 30">
            <a:extLst>
              <a:ext uri="{FF2B5EF4-FFF2-40B4-BE49-F238E27FC236}">
                <a16:creationId xmlns:a16="http://schemas.microsoft.com/office/drawing/2014/main" id="{DB51A9B1-D562-08F2-0CC2-A212D51D3477}"/>
              </a:ext>
            </a:extLst>
          </p:cNvPr>
          <p:cNvSpPr/>
          <p:nvPr/>
        </p:nvSpPr>
        <p:spPr>
          <a:xfrm rot="5400000">
            <a:off x="6424297"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2" name="矩形: 圆角 31">
            <a:extLst>
              <a:ext uri="{FF2B5EF4-FFF2-40B4-BE49-F238E27FC236}">
                <a16:creationId xmlns:a16="http://schemas.microsoft.com/office/drawing/2014/main" id="{98F4DBD9-A93F-537A-E7A5-853A16BAC1D4}"/>
              </a:ext>
            </a:extLst>
          </p:cNvPr>
          <p:cNvSpPr/>
          <p:nvPr/>
        </p:nvSpPr>
        <p:spPr>
          <a:xfrm rot="5400000">
            <a:off x="7100616"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3" name="矩形: 圆角 32">
            <a:extLst>
              <a:ext uri="{FF2B5EF4-FFF2-40B4-BE49-F238E27FC236}">
                <a16:creationId xmlns:a16="http://schemas.microsoft.com/office/drawing/2014/main" id="{081949CB-BCD6-1691-12CE-57C3B560BE50}"/>
              </a:ext>
            </a:extLst>
          </p:cNvPr>
          <p:cNvSpPr/>
          <p:nvPr/>
        </p:nvSpPr>
        <p:spPr>
          <a:xfrm rot="5400000">
            <a:off x="7794507"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4" name="矩形: 圆角 33">
            <a:extLst>
              <a:ext uri="{FF2B5EF4-FFF2-40B4-BE49-F238E27FC236}">
                <a16:creationId xmlns:a16="http://schemas.microsoft.com/office/drawing/2014/main" id="{35475BBE-8737-49EA-68B1-BBE209D267C1}"/>
              </a:ext>
            </a:extLst>
          </p:cNvPr>
          <p:cNvSpPr/>
          <p:nvPr/>
        </p:nvSpPr>
        <p:spPr>
          <a:xfrm rot="5400000">
            <a:off x="8484506"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4" name="文本框 43">
            <a:extLst>
              <a:ext uri="{FF2B5EF4-FFF2-40B4-BE49-F238E27FC236}">
                <a16:creationId xmlns:a16="http://schemas.microsoft.com/office/drawing/2014/main" id="{219E9470-023C-B882-8F32-60C5FC5410CB}"/>
              </a:ext>
            </a:extLst>
          </p:cNvPr>
          <p:cNvSpPr txBox="1"/>
          <p:nvPr/>
        </p:nvSpPr>
        <p:spPr>
          <a:xfrm>
            <a:off x="5917404" y="4042357"/>
            <a:ext cx="4981506" cy="338554"/>
          </a:xfrm>
          <a:prstGeom prst="rect">
            <a:avLst/>
          </a:prstGeom>
          <a:noFill/>
        </p:spPr>
        <p:txBody>
          <a:bodyPr wrap="square">
            <a:spAutoFit/>
          </a:bodyPr>
          <a:lstStyle/>
          <a:p>
            <a:r>
              <a:rPr lang="ja-JP" altLang="en-US" sz="1600" b="1" dirty="0"/>
              <a:t>②</a:t>
            </a:r>
            <a:r>
              <a:rPr lang="ja-JP" altLang="en-US" sz="1600" dirty="0"/>
              <a:t>同じタイミングに複数の町に行くことはできない</a:t>
            </a:r>
            <a:endParaRPr lang="en-US" altLang="ja-JP" sz="1600" dirty="0"/>
          </a:p>
        </p:txBody>
      </p:sp>
      <mc:AlternateContent xmlns:mc="http://schemas.openxmlformats.org/markup-compatibility/2006">
        <mc:Choice xmlns:a14="http://schemas.microsoft.com/office/drawing/2010/main" Requires="a14">
          <p:sp>
            <p:nvSpPr>
              <p:cNvPr id="45" name="文本框 44">
                <a:extLst>
                  <a:ext uri="{FF2B5EF4-FFF2-40B4-BE49-F238E27FC236}">
                    <a16:creationId xmlns:a16="http://schemas.microsoft.com/office/drawing/2014/main" id="{8490F1EB-585E-60CC-1914-7D279B5369DE}"/>
                  </a:ext>
                </a:extLst>
              </p:cNvPr>
              <p:cNvSpPr txBox="1"/>
              <p:nvPr/>
            </p:nvSpPr>
            <p:spPr>
              <a:xfrm>
                <a:off x="5795517" y="3339834"/>
                <a:ext cx="2270657"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=1,2,3,4</m:t>
                          </m:r>
                        </m:e>
                      </m:d>
                    </m:oMath>
                  </m:oMathPara>
                </a14:m>
                <a:endParaRPr lang="zh-CN" altLang="en-US" sz="1400" dirty="0"/>
              </a:p>
            </p:txBody>
          </p:sp>
        </mc:Choice>
        <mc:Fallback>
          <p:sp>
            <p:nvSpPr>
              <p:cNvPr id="45" name="文本框 44">
                <a:extLst>
                  <a:ext uri="{FF2B5EF4-FFF2-40B4-BE49-F238E27FC236}">
                    <a16:creationId xmlns:a16="http://schemas.microsoft.com/office/drawing/2014/main" id="{8490F1EB-585E-60CC-1914-7D279B5369DE}"/>
                  </a:ext>
                </a:extLst>
              </p:cNvPr>
              <p:cNvSpPr txBox="1">
                <a:spLocks noRot="1" noChangeAspect="1" noMove="1" noResize="1" noEditPoints="1" noAdjustHandles="1" noChangeArrowheads="1" noChangeShapeType="1" noTextEdit="1"/>
              </p:cNvSpPr>
              <p:nvPr/>
            </p:nvSpPr>
            <p:spPr>
              <a:xfrm>
                <a:off x="5795517" y="3339834"/>
                <a:ext cx="2270657" cy="69814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6" name="文本框 45">
                <a:extLst>
                  <a:ext uri="{FF2B5EF4-FFF2-40B4-BE49-F238E27FC236}">
                    <a16:creationId xmlns:a16="http://schemas.microsoft.com/office/drawing/2014/main" id="{A685DD36-F479-A229-A57C-1771F5F77324}"/>
                  </a:ext>
                </a:extLst>
              </p:cNvPr>
              <p:cNvSpPr txBox="1"/>
              <p:nvPr/>
            </p:nvSpPr>
            <p:spPr>
              <a:xfrm>
                <a:off x="9028901" y="3347525"/>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en-US" altLang="zh-CN" sz="1400" dirty="0"/>
              </a:p>
            </p:txBody>
          </p:sp>
        </mc:Choice>
        <mc:Fallback>
          <p:sp>
            <p:nvSpPr>
              <p:cNvPr id="46" name="文本框 45">
                <a:extLst>
                  <a:ext uri="{FF2B5EF4-FFF2-40B4-BE49-F238E27FC236}">
                    <a16:creationId xmlns:a16="http://schemas.microsoft.com/office/drawing/2014/main" id="{A685DD36-F479-A229-A57C-1771F5F77324}"/>
                  </a:ext>
                </a:extLst>
              </p:cNvPr>
              <p:cNvSpPr txBox="1">
                <a:spLocks noRot="1" noChangeAspect="1" noMove="1" noResize="1" noEditPoints="1" noAdjustHandles="1" noChangeArrowheads="1" noChangeShapeType="1" noTextEdit="1"/>
              </p:cNvSpPr>
              <p:nvPr/>
            </p:nvSpPr>
            <p:spPr>
              <a:xfrm>
                <a:off x="9028901" y="3347525"/>
                <a:ext cx="1468351" cy="736099"/>
              </a:xfrm>
              <a:prstGeom prst="rect">
                <a:avLst/>
              </a:prstGeom>
              <a:blipFill>
                <a:blip r:embed="rId10"/>
                <a:stretch>
                  <a:fillRect/>
                </a:stretch>
              </a:blipFill>
            </p:spPr>
            <p:txBody>
              <a:bodyPr/>
              <a:lstStyle/>
              <a:p>
                <a:r>
                  <a:rPr lang="zh-CN" altLang="en-US">
                    <a:noFill/>
                  </a:rPr>
                  <a:t> </a:t>
                </a:r>
              </a:p>
            </p:txBody>
          </p:sp>
        </mc:Fallback>
      </mc:AlternateContent>
      <p:grpSp>
        <p:nvGrpSpPr>
          <p:cNvPr id="48" name="组合 47">
            <a:extLst>
              <a:ext uri="{FF2B5EF4-FFF2-40B4-BE49-F238E27FC236}">
                <a16:creationId xmlns:a16="http://schemas.microsoft.com/office/drawing/2014/main" id="{D7EA9C01-8FC8-D21C-9DA1-C0BCDE3AAB09}"/>
              </a:ext>
            </a:extLst>
          </p:cNvPr>
          <p:cNvGrpSpPr/>
          <p:nvPr/>
        </p:nvGrpSpPr>
        <p:grpSpPr>
          <a:xfrm>
            <a:off x="8055703" y="3419961"/>
            <a:ext cx="851311" cy="636886"/>
            <a:chOff x="7969718" y="2598389"/>
            <a:chExt cx="1453415" cy="789932"/>
          </a:xfrm>
        </p:grpSpPr>
        <p:sp>
          <p:nvSpPr>
            <p:cNvPr id="49" name="箭头: 右 48">
              <a:extLst>
                <a:ext uri="{FF2B5EF4-FFF2-40B4-BE49-F238E27FC236}">
                  <a16:creationId xmlns:a16="http://schemas.microsoft.com/office/drawing/2014/main" id="{B3D53B8B-E871-68FF-5817-631BD1E08075}"/>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0" name="文本框 49">
              <a:extLst>
                <a:ext uri="{FF2B5EF4-FFF2-40B4-BE49-F238E27FC236}">
                  <a16:creationId xmlns:a16="http://schemas.microsoft.com/office/drawing/2014/main" id="{5751CD23-D3AD-A983-76F6-220FD3D638BA}"/>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51" name="文本框 50">
              <a:extLst>
                <a:ext uri="{FF2B5EF4-FFF2-40B4-BE49-F238E27FC236}">
                  <a16:creationId xmlns:a16="http://schemas.microsoft.com/office/drawing/2014/main" id="{D3515908-89D8-5854-1078-377067990155}"/>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mc:AlternateContent xmlns:mc="http://schemas.openxmlformats.org/markup-compatibility/2006">
        <mc:Choice xmlns:a14="http://schemas.microsoft.com/office/drawing/2010/main" Requires="a14">
          <p:sp>
            <p:nvSpPr>
              <p:cNvPr id="52" name="文本框 51">
                <a:extLst>
                  <a:ext uri="{FF2B5EF4-FFF2-40B4-BE49-F238E27FC236}">
                    <a16:creationId xmlns:a16="http://schemas.microsoft.com/office/drawing/2014/main" id="{B3DA603A-CE1E-FDE1-B66D-3FE369580FA7}"/>
                  </a:ext>
                </a:extLst>
              </p:cNvPr>
              <p:cNvSpPr txBox="1"/>
              <p:nvPr/>
            </p:nvSpPr>
            <p:spPr>
              <a:xfrm>
                <a:off x="5795517" y="6109950"/>
                <a:ext cx="2381839"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=1,2,3,4</m:t>
                          </m:r>
                        </m:e>
                      </m:d>
                    </m:oMath>
                  </m:oMathPara>
                </a14:m>
                <a:endParaRPr lang="zh-CN" altLang="en-US" sz="1400" dirty="0"/>
              </a:p>
            </p:txBody>
          </p:sp>
        </mc:Choice>
        <mc:Fallback>
          <p:sp>
            <p:nvSpPr>
              <p:cNvPr id="52" name="文本框 51">
                <a:extLst>
                  <a:ext uri="{FF2B5EF4-FFF2-40B4-BE49-F238E27FC236}">
                    <a16:creationId xmlns:a16="http://schemas.microsoft.com/office/drawing/2014/main" id="{B3DA603A-CE1E-FDE1-B66D-3FE369580FA7}"/>
                  </a:ext>
                </a:extLst>
              </p:cNvPr>
              <p:cNvSpPr txBox="1">
                <a:spLocks noRot="1" noChangeAspect="1" noMove="1" noResize="1" noEditPoints="1" noAdjustHandles="1" noChangeArrowheads="1" noChangeShapeType="1" noTextEdit="1"/>
              </p:cNvSpPr>
              <p:nvPr/>
            </p:nvSpPr>
            <p:spPr>
              <a:xfrm>
                <a:off x="5795517" y="6109950"/>
                <a:ext cx="2381839" cy="69814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文本框 52">
                <a:extLst>
                  <a:ext uri="{FF2B5EF4-FFF2-40B4-BE49-F238E27FC236}">
                    <a16:creationId xmlns:a16="http://schemas.microsoft.com/office/drawing/2014/main" id="{7AF163A3-B9E6-084C-1D45-F06588BEB7BA}"/>
                  </a:ext>
                </a:extLst>
              </p:cNvPr>
              <p:cNvSpPr txBox="1"/>
              <p:nvPr/>
            </p:nvSpPr>
            <p:spPr>
              <a:xfrm>
                <a:off x="9175914" y="6144197"/>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zh-CN" altLang="en-US" sz="1400" dirty="0"/>
              </a:p>
            </p:txBody>
          </p:sp>
        </mc:Choice>
        <mc:Fallback>
          <p:sp>
            <p:nvSpPr>
              <p:cNvPr id="53" name="文本框 52">
                <a:extLst>
                  <a:ext uri="{FF2B5EF4-FFF2-40B4-BE49-F238E27FC236}">
                    <a16:creationId xmlns:a16="http://schemas.microsoft.com/office/drawing/2014/main" id="{7AF163A3-B9E6-084C-1D45-F06588BEB7BA}"/>
                  </a:ext>
                </a:extLst>
              </p:cNvPr>
              <p:cNvSpPr txBox="1">
                <a:spLocks noRot="1" noChangeAspect="1" noMove="1" noResize="1" noEditPoints="1" noAdjustHandles="1" noChangeArrowheads="1" noChangeShapeType="1" noTextEdit="1"/>
              </p:cNvSpPr>
              <p:nvPr/>
            </p:nvSpPr>
            <p:spPr>
              <a:xfrm>
                <a:off x="9175914" y="6144197"/>
                <a:ext cx="1468351" cy="736099"/>
              </a:xfrm>
              <a:prstGeom prst="rect">
                <a:avLst/>
              </a:prstGeom>
              <a:blipFill>
                <a:blip r:embed="rId12"/>
                <a:stretch>
                  <a:fillRect/>
                </a:stretch>
              </a:blipFill>
            </p:spPr>
            <p:txBody>
              <a:bodyPr/>
              <a:lstStyle/>
              <a:p>
                <a:r>
                  <a:rPr lang="zh-CN" altLang="en-US">
                    <a:noFill/>
                  </a:rPr>
                  <a:t> </a:t>
                </a:r>
              </a:p>
            </p:txBody>
          </p:sp>
        </mc:Fallback>
      </mc:AlternateContent>
      <p:grpSp>
        <p:nvGrpSpPr>
          <p:cNvPr id="54" name="组合 53">
            <a:extLst>
              <a:ext uri="{FF2B5EF4-FFF2-40B4-BE49-F238E27FC236}">
                <a16:creationId xmlns:a16="http://schemas.microsoft.com/office/drawing/2014/main" id="{B3973FEC-BBDB-263F-7E45-899E92A4C24D}"/>
              </a:ext>
            </a:extLst>
          </p:cNvPr>
          <p:cNvGrpSpPr/>
          <p:nvPr/>
        </p:nvGrpSpPr>
        <p:grpSpPr>
          <a:xfrm>
            <a:off x="8128676" y="6130912"/>
            <a:ext cx="851311" cy="636886"/>
            <a:chOff x="7969718" y="2598389"/>
            <a:chExt cx="1453415" cy="789932"/>
          </a:xfrm>
        </p:grpSpPr>
        <p:sp>
          <p:nvSpPr>
            <p:cNvPr id="55" name="箭头: 右 54">
              <a:extLst>
                <a:ext uri="{FF2B5EF4-FFF2-40B4-BE49-F238E27FC236}">
                  <a16:creationId xmlns:a16="http://schemas.microsoft.com/office/drawing/2014/main" id="{51EE8545-FC92-AD55-E8AE-973ECE16B1A1}"/>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6" name="文本框 55">
              <a:extLst>
                <a:ext uri="{FF2B5EF4-FFF2-40B4-BE49-F238E27FC236}">
                  <a16:creationId xmlns:a16="http://schemas.microsoft.com/office/drawing/2014/main" id="{E875739F-32FC-82BE-3CEB-A885A4DCE675}"/>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57" name="文本框 56">
              <a:extLst>
                <a:ext uri="{FF2B5EF4-FFF2-40B4-BE49-F238E27FC236}">
                  <a16:creationId xmlns:a16="http://schemas.microsoft.com/office/drawing/2014/main" id="{144AA1C5-4798-394C-1004-00C341758103}"/>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mc:AlternateContent xmlns:mc="http://schemas.openxmlformats.org/markup-compatibility/2006">
        <mc:Choice xmlns:a14="http://schemas.microsoft.com/office/drawing/2010/main" Requires="a14">
          <p:sp>
            <p:nvSpPr>
              <p:cNvPr id="59" name="文本框 58">
                <a:extLst>
                  <a:ext uri="{FF2B5EF4-FFF2-40B4-BE49-F238E27FC236}">
                    <a16:creationId xmlns:a16="http://schemas.microsoft.com/office/drawing/2014/main" id="{5B3BADD8-4942-F710-07C4-D91DF8246012}"/>
                  </a:ext>
                </a:extLst>
              </p:cNvPr>
              <p:cNvSpPr txBox="1"/>
              <p:nvPr/>
            </p:nvSpPr>
            <p:spPr>
              <a:xfrm>
                <a:off x="9511680" y="5275354"/>
                <a:ext cx="2270657" cy="307777"/>
              </a:xfrm>
              <a:prstGeom prst="rect">
                <a:avLst/>
              </a:prstGeom>
              <a:noFill/>
            </p:spPr>
            <p:txBody>
              <a:bodyPr wrap="square">
                <a:spAutoFit/>
              </a:bodyPr>
              <a:lstStyle/>
              <a:p>
                <a:r>
                  <a:rPr lang="ja-JP" altLang="en-US" sz="1400" dirty="0"/>
                  <a:t>各列は</a:t>
                </a:r>
                <a:r>
                  <a:rPr lang="en-US" altLang="ja-JP" sz="1400" b="1" dirty="0"/>
                  <a:t>1</a:t>
                </a:r>
                <a:r>
                  <a:rPr lang="ja-JP" altLang="en-US" sz="1400" b="1" dirty="0"/>
                  <a:t>つ</a:t>
                </a:r>
                <a:r>
                  <a:rPr lang="ja-JP" altLang="en-US" sz="1400" dirty="0"/>
                  <a:t>だけの変数が</a:t>
                </a:r>
                <a14:m>
                  <m:oMath xmlns:m="http://schemas.openxmlformats.org/officeDocument/2006/math">
                    <m:r>
                      <a:rPr lang="en-US" altLang="ja-JP" sz="1400" i="1" dirty="0" smtClean="0">
                        <a:latin typeface="Cambria Math" panose="02040503050406030204" pitchFamily="18" charset="0"/>
                      </a:rPr>
                      <m:t>1</m:t>
                    </m:r>
                  </m:oMath>
                </a14:m>
                <a:endParaRPr lang="zh-CN" altLang="en-US" sz="1400" dirty="0"/>
              </a:p>
            </p:txBody>
          </p:sp>
        </mc:Choice>
        <mc:Fallback>
          <p:sp>
            <p:nvSpPr>
              <p:cNvPr id="59" name="文本框 58">
                <a:extLst>
                  <a:ext uri="{FF2B5EF4-FFF2-40B4-BE49-F238E27FC236}">
                    <a16:creationId xmlns:a16="http://schemas.microsoft.com/office/drawing/2014/main" id="{5B3BADD8-4942-F710-07C4-D91DF8246012}"/>
                  </a:ext>
                </a:extLst>
              </p:cNvPr>
              <p:cNvSpPr txBox="1">
                <a:spLocks noRot="1" noChangeAspect="1" noMove="1" noResize="1" noEditPoints="1" noAdjustHandles="1" noChangeArrowheads="1" noChangeShapeType="1" noTextEdit="1"/>
              </p:cNvSpPr>
              <p:nvPr/>
            </p:nvSpPr>
            <p:spPr>
              <a:xfrm>
                <a:off x="9511680" y="5275354"/>
                <a:ext cx="2270657" cy="307777"/>
              </a:xfrm>
              <a:prstGeom prst="rect">
                <a:avLst/>
              </a:prstGeom>
              <a:blipFill>
                <a:blip r:embed="rId13"/>
                <a:stretch>
                  <a:fillRect l="-804" t="-1961" b="-1960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1" name="文本框 60">
                <a:extLst>
                  <a:ext uri="{FF2B5EF4-FFF2-40B4-BE49-F238E27FC236}">
                    <a16:creationId xmlns:a16="http://schemas.microsoft.com/office/drawing/2014/main" id="{DCDE2B92-ABD3-982E-D0CC-D4FF17F84EE9}"/>
                  </a:ext>
                </a:extLst>
              </p:cNvPr>
              <p:cNvSpPr txBox="1"/>
              <p:nvPr/>
            </p:nvSpPr>
            <p:spPr>
              <a:xfrm>
                <a:off x="9492637" y="2058258"/>
                <a:ext cx="2271513" cy="307777"/>
              </a:xfrm>
              <a:prstGeom prst="rect">
                <a:avLst/>
              </a:prstGeom>
              <a:noFill/>
            </p:spPr>
            <p:txBody>
              <a:bodyPr wrap="square">
                <a:spAutoFit/>
              </a:bodyPr>
              <a:lstStyle/>
              <a:p>
                <a:r>
                  <a:rPr lang="ja-JP" altLang="en-US" sz="1400" dirty="0"/>
                  <a:t>各行は</a:t>
                </a:r>
                <a:r>
                  <a:rPr lang="en-US" altLang="ja-JP" sz="1400" b="1" dirty="0"/>
                  <a:t>1</a:t>
                </a:r>
                <a:r>
                  <a:rPr lang="ja-JP" altLang="en-US" sz="1400" b="1" dirty="0"/>
                  <a:t>つ</a:t>
                </a:r>
                <a:r>
                  <a:rPr lang="ja-JP" altLang="en-US" sz="1400" dirty="0"/>
                  <a:t>だけの変数が</a:t>
                </a:r>
                <a14:m>
                  <m:oMath xmlns:m="http://schemas.openxmlformats.org/officeDocument/2006/math">
                    <m:r>
                      <a:rPr lang="en-US" altLang="ja-JP" sz="1400" i="1" dirty="0" smtClean="0">
                        <a:latin typeface="Cambria Math" panose="02040503050406030204" pitchFamily="18" charset="0"/>
                      </a:rPr>
                      <m:t>1</m:t>
                    </m:r>
                  </m:oMath>
                </a14:m>
                <a:endParaRPr lang="zh-CN" altLang="en-US" sz="1400" dirty="0"/>
              </a:p>
            </p:txBody>
          </p:sp>
        </mc:Choice>
        <mc:Fallback>
          <p:sp>
            <p:nvSpPr>
              <p:cNvPr id="61" name="文本框 60">
                <a:extLst>
                  <a:ext uri="{FF2B5EF4-FFF2-40B4-BE49-F238E27FC236}">
                    <a16:creationId xmlns:a16="http://schemas.microsoft.com/office/drawing/2014/main" id="{DCDE2B92-ABD3-982E-D0CC-D4FF17F84EE9}"/>
                  </a:ext>
                </a:extLst>
              </p:cNvPr>
              <p:cNvSpPr txBox="1">
                <a:spLocks noRot="1" noChangeAspect="1" noMove="1" noResize="1" noEditPoints="1" noAdjustHandles="1" noChangeArrowheads="1" noChangeShapeType="1" noTextEdit="1"/>
              </p:cNvSpPr>
              <p:nvPr/>
            </p:nvSpPr>
            <p:spPr>
              <a:xfrm>
                <a:off x="9492637" y="2058258"/>
                <a:ext cx="2271513" cy="307777"/>
              </a:xfrm>
              <a:prstGeom prst="rect">
                <a:avLst/>
              </a:prstGeom>
              <a:blipFill>
                <a:blip r:embed="rId14"/>
                <a:stretch>
                  <a:fillRect l="-804" t="-4000" b="-20000"/>
                </a:stretch>
              </a:blipFill>
            </p:spPr>
            <p:txBody>
              <a:bodyPr/>
              <a:lstStyle/>
              <a:p>
                <a:r>
                  <a:rPr lang="zh-CN" altLang="en-US">
                    <a:noFill/>
                  </a:rPr>
                  <a:t> </a:t>
                </a:r>
              </a:p>
            </p:txBody>
          </p:sp>
        </mc:Fallback>
      </mc:AlternateContent>
      <p:cxnSp>
        <p:nvCxnSpPr>
          <p:cNvPr id="63" name="直接连接符 62">
            <a:extLst>
              <a:ext uri="{FF2B5EF4-FFF2-40B4-BE49-F238E27FC236}">
                <a16:creationId xmlns:a16="http://schemas.microsoft.com/office/drawing/2014/main" id="{6C820DF0-2F18-49A4-54CE-1722C83C110B}"/>
              </a:ext>
            </a:extLst>
          </p:cNvPr>
          <p:cNvCxnSpPr>
            <a:cxnSpLocks/>
          </p:cNvCxnSpPr>
          <p:nvPr/>
        </p:nvCxnSpPr>
        <p:spPr>
          <a:xfrm>
            <a:off x="5671127" y="1043971"/>
            <a:ext cx="0" cy="5514112"/>
          </a:xfrm>
          <a:prstGeom prst="line">
            <a:avLst/>
          </a:prstGeom>
          <a:ln w="28575">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0360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63082" y="1024727"/>
            <a:ext cx="6210959" cy="4308872"/>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r>
              <a:rPr lang="ja-JP" altLang="en-US" sz="1600" b="1" dirty="0"/>
              <a:t>制約条件から変換された</a:t>
            </a:r>
            <a:r>
              <a:rPr lang="en-US" altLang="ja-JP" sz="1600" b="1" dirty="0"/>
              <a:t>QUBO</a:t>
            </a:r>
            <a:r>
              <a:rPr lang="ja-JP" altLang="en-US" sz="1600" b="1" dirty="0"/>
              <a:t>式</a:t>
            </a:r>
            <a:endParaRPr lang="en-US" altLang="ja-JP" sz="1600" b="1" dirty="0"/>
          </a:p>
          <a:p>
            <a:r>
              <a:rPr lang="ja-JP" altLang="en-US" sz="1600" b="1" dirty="0"/>
              <a:t>①</a:t>
            </a:r>
            <a:r>
              <a:rPr lang="ja-JP" altLang="en-US" sz="1600" dirty="0"/>
              <a:t>各町は</a:t>
            </a:r>
            <a:r>
              <a:rPr lang="en-US" altLang="ja-JP" sz="1600" dirty="0"/>
              <a:t>1</a:t>
            </a:r>
            <a:r>
              <a:rPr lang="ja-JP" altLang="en-US" sz="1600" dirty="0"/>
              <a:t>回しか訪れてはいけない</a:t>
            </a:r>
            <a:endParaRPr lang="en-US" altLang="ja-JP"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ja-JP" altLang="en-US" sz="1600" b="1" dirty="0"/>
              <a:t>②</a:t>
            </a:r>
            <a:r>
              <a:rPr lang="ja-JP" altLang="en-US" sz="1600" dirty="0"/>
              <a:t>同じタイミングに複数の町に行くことはできない</a:t>
            </a:r>
            <a:endParaRPr lang="en-US" altLang="ja-JP" sz="1600" dirty="0"/>
          </a:p>
          <a:p>
            <a:endParaRPr lang="en-US" altLang="zh-CN" sz="16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5E9D9BE-8F23-8990-FBBC-E5B16CEA831A}"/>
                  </a:ext>
                </a:extLst>
              </p:cNvPr>
              <p:cNvSpPr txBox="1"/>
              <p:nvPr/>
            </p:nvSpPr>
            <p:spPr>
              <a:xfrm>
                <a:off x="3922006" y="3138621"/>
                <a:ext cx="2457724" cy="338554"/>
              </a:xfrm>
              <a:prstGeom prst="rect">
                <a:avLst/>
              </a:prstGeom>
              <a:noFill/>
            </p:spPr>
            <p:txBody>
              <a:bodyPr wrap="none" rtlCol="0">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10" name="文本框 9">
                <a:extLst>
                  <a:ext uri="{FF2B5EF4-FFF2-40B4-BE49-F238E27FC236}">
                    <a16:creationId xmlns:a16="http://schemas.microsoft.com/office/drawing/2014/main" id="{A5E9D9BE-8F23-8990-FBBC-E5B16CEA831A}"/>
                  </a:ext>
                </a:extLst>
              </p:cNvPr>
              <p:cNvSpPr txBox="1">
                <a:spLocks noRot="1" noChangeAspect="1" noMove="1" noResize="1" noEditPoints="1" noAdjustHandles="1" noChangeArrowheads="1" noChangeShapeType="1" noTextEdit="1"/>
              </p:cNvSpPr>
              <p:nvPr/>
            </p:nvSpPr>
            <p:spPr>
              <a:xfrm>
                <a:off x="3922006" y="3138621"/>
                <a:ext cx="2457724" cy="338554"/>
              </a:xfrm>
              <a:prstGeom prst="rect">
                <a:avLst/>
              </a:prstGeom>
              <a:blipFill>
                <a:blip r:embed="rId2"/>
                <a:stretch>
                  <a:fillRect l="-1238"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E67FDA2-74BD-9F0B-77C5-4CC845E75217}"/>
                  </a:ext>
                </a:extLst>
              </p:cNvPr>
              <p:cNvSpPr txBox="1"/>
              <p:nvPr/>
            </p:nvSpPr>
            <p:spPr>
              <a:xfrm>
                <a:off x="3970417" y="3559122"/>
                <a:ext cx="2270657"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12" name="文本框 11">
                <a:extLst>
                  <a:ext uri="{FF2B5EF4-FFF2-40B4-BE49-F238E27FC236}">
                    <a16:creationId xmlns:a16="http://schemas.microsoft.com/office/drawing/2014/main" id="{6E67FDA2-74BD-9F0B-77C5-4CC845E75217}"/>
                  </a:ext>
                </a:extLst>
              </p:cNvPr>
              <p:cNvSpPr txBox="1">
                <a:spLocks noRot="1" noChangeAspect="1" noMove="1" noResize="1" noEditPoints="1" noAdjustHandles="1" noChangeArrowheads="1" noChangeShapeType="1" noTextEdit="1"/>
              </p:cNvSpPr>
              <p:nvPr/>
            </p:nvSpPr>
            <p:spPr>
              <a:xfrm>
                <a:off x="3970417" y="3559122"/>
                <a:ext cx="2270657" cy="6981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95206F4-8083-5989-D52F-105F58B9899D}"/>
                  </a:ext>
                </a:extLst>
              </p:cNvPr>
              <p:cNvSpPr txBox="1"/>
              <p:nvPr/>
            </p:nvSpPr>
            <p:spPr>
              <a:xfrm>
                <a:off x="3970417" y="5079620"/>
                <a:ext cx="2457724" cy="338554"/>
              </a:xfrm>
              <a:prstGeom prst="rect">
                <a:avLst/>
              </a:prstGeom>
              <a:noFill/>
            </p:spPr>
            <p:txBody>
              <a:bodyPr wrap="none" rtlCol="0">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21" name="文本框 20">
                <a:extLst>
                  <a:ext uri="{FF2B5EF4-FFF2-40B4-BE49-F238E27FC236}">
                    <a16:creationId xmlns:a16="http://schemas.microsoft.com/office/drawing/2014/main" id="{B95206F4-8083-5989-D52F-105F58B9899D}"/>
                  </a:ext>
                </a:extLst>
              </p:cNvPr>
              <p:cNvSpPr txBox="1">
                <a:spLocks noRot="1" noChangeAspect="1" noMove="1" noResize="1" noEditPoints="1" noAdjustHandles="1" noChangeArrowheads="1" noChangeShapeType="1" noTextEdit="1"/>
              </p:cNvSpPr>
              <p:nvPr/>
            </p:nvSpPr>
            <p:spPr>
              <a:xfrm>
                <a:off x="3970417" y="5079620"/>
                <a:ext cx="2457724" cy="338554"/>
              </a:xfrm>
              <a:prstGeom prst="rect">
                <a:avLst/>
              </a:prstGeom>
              <a:blipFill>
                <a:blip r:embed="rId4"/>
                <a:stretch>
                  <a:fillRect l="-1241"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3CB91AD-42AD-0155-AB51-3812EABA9990}"/>
                  </a:ext>
                </a:extLst>
              </p:cNvPr>
              <p:cNvSpPr txBox="1"/>
              <p:nvPr/>
            </p:nvSpPr>
            <p:spPr>
              <a:xfrm>
                <a:off x="3907915" y="5704138"/>
                <a:ext cx="2381839"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26" name="文本框 25">
                <a:extLst>
                  <a:ext uri="{FF2B5EF4-FFF2-40B4-BE49-F238E27FC236}">
                    <a16:creationId xmlns:a16="http://schemas.microsoft.com/office/drawing/2014/main" id="{B3CB91AD-42AD-0155-AB51-3812EABA9990}"/>
                  </a:ext>
                </a:extLst>
              </p:cNvPr>
              <p:cNvSpPr txBox="1">
                <a:spLocks noRot="1" noChangeAspect="1" noMove="1" noResize="1" noEditPoints="1" noAdjustHandles="1" noChangeArrowheads="1" noChangeShapeType="1" noTextEdit="1"/>
              </p:cNvSpPr>
              <p:nvPr/>
            </p:nvSpPr>
            <p:spPr>
              <a:xfrm>
                <a:off x="3907915" y="5704138"/>
                <a:ext cx="2381839" cy="6981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0D5F7DA-722D-737D-E35F-22ED6CA7E43F}"/>
                  </a:ext>
                </a:extLst>
              </p:cNvPr>
              <p:cNvSpPr txBox="1"/>
              <p:nvPr/>
            </p:nvSpPr>
            <p:spPr>
              <a:xfrm>
                <a:off x="7288312" y="3559122"/>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en-US" altLang="zh-CN" sz="1400" dirty="0"/>
              </a:p>
            </p:txBody>
          </p:sp>
        </mc:Choice>
        <mc:Fallback xmlns="">
          <p:sp>
            <p:nvSpPr>
              <p:cNvPr id="27" name="文本框 26">
                <a:extLst>
                  <a:ext uri="{FF2B5EF4-FFF2-40B4-BE49-F238E27FC236}">
                    <a16:creationId xmlns:a16="http://schemas.microsoft.com/office/drawing/2014/main" id="{E0D5F7DA-722D-737D-E35F-22ED6CA7E43F}"/>
                  </a:ext>
                </a:extLst>
              </p:cNvPr>
              <p:cNvSpPr txBox="1">
                <a:spLocks noRot="1" noChangeAspect="1" noMove="1" noResize="1" noEditPoints="1" noAdjustHandles="1" noChangeArrowheads="1" noChangeShapeType="1" noTextEdit="1"/>
              </p:cNvSpPr>
              <p:nvPr/>
            </p:nvSpPr>
            <p:spPr>
              <a:xfrm>
                <a:off x="7288312" y="3559122"/>
                <a:ext cx="1468351" cy="736099"/>
              </a:xfrm>
              <a:prstGeom prst="rect">
                <a:avLst/>
              </a:prstGeom>
              <a:blipFill>
                <a:blip r:embed="rId6"/>
                <a:stretch>
                  <a:fillRect/>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E5B159F9-59A4-6C96-421C-91F38C3FF81C}"/>
              </a:ext>
            </a:extLst>
          </p:cNvPr>
          <p:cNvGrpSpPr/>
          <p:nvPr/>
        </p:nvGrpSpPr>
        <p:grpSpPr>
          <a:xfrm>
            <a:off x="6289754" y="3616838"/>
            <a:ext cx="851311" cy="636886"/>
            <a:chOff x="7969718" y="2598389"/>
            <a:chExt cx="1453415" cy="789932"/>
          </a:xfrm>
        </p:grpSpPr>
        <p:sp>
          <p:nvSpPr>
            <p:cNvPr id="29" name="箭头: 右 28">
              <a:extLst>
                <a:ext uri="{FF2B5EF4-FFF2-40B4-BE49-F238E27FC236}">
                  <a16:creationId xmlns:a16="http://schemas.microsoft.com/office/drawing/2014/main" id="{5B44A5C1-9739-7891-4E53-863923760C6E}"/>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文本框 29">
              <a:extLst>
                <a:ext uri="{FF2B5EF4-FFF2-40B4-BE49-F238E27FC236}">
                  <a16:creationId xmlns:a16="http://schemas.microsoft.com/office/drawing/2014/main" id="{1511C821-A740-59EF-6A2B-33F6843A52D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1" name="文本框 30">
              <a:extLst>
                <a:ext uri="{FF2B5EF4-FFF2-40B4-BE49-F238E27FC236}">
                  <a16:creationId xmlns:a16="http://schemas.microsoft.com/office/drawing/2014/main" id="{D1C3F203-5255-92B5-4E43-1745391C16F5}"/>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FD04853-B28E-FCCE-CD0F-8D08A8796117}"/>
                  </a:ext>
                </a:extLst>
              </p:cNvPr>
              <p:cNvSpPr txBox="1"/>
              <p:nvPr/>
            </p:nvSpPr>
            <p:spPr>
              <a:xfrm>
                <a:off x="7288312" y="5738385"/>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zh-CN" altLang="en-US" sz="1400" dirty="0"/>
              </a:p>
            </p:txBody>
          </p:sp>
        </mc:Choice>
        <mc:Fallback xmlns="">
          <p:sp>
            <p:nvSpPr>
              <p:cNvPr id="32" name="文本框 31">
                <a:extLst>
                  <a:ext uri="{FF2B5EF4-FFF2-40B4-BE49-F238E27FC236}">
                    <a16:creationId xmlns:a16="http://schemas.microsoft.com/office/drawing/2014/main" id="{0FD04853-B28E-FCCE-CD0F-8D08A8796117}"/>
                  </a:ext>
                </a:extLst>
              </p:cNvPr>
              <p:cNvSpPr txBox="1">
                <a:spLocks noRot="1" noChangeAspect="1" noMove="1" noResize="1" noEditPoints="1" noAdjustHandles="1" noChangeArrowheads="1" noChangeShapeType="1" noTextEdit="1"/>
              </p:cNvSpPr>
              <p:nvPr/>
            </p:nvSpPr>
            <p:spPr>
              <a:xfrm>
                <a:off x="7288312" y="5738385"/>
                <a:ext cx="1468351" cy="736099"/>
              </a:xfrm>
              <a:prstGeom prst="rect">
                <a:avLst/>
              </a:prstGeom>
              <a:blipFill>
                <a:blip r:embed="rId7"/>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B2EC2472-93AF-EE61-4582-7D05A90E0096}"/>
              </a:ext>
            </a:extLst>
          </p:cNvPr>
          <p:cNvGrpSpPr/>
          <p:nvPr/>
        </p:nvGrpSpPr>
        <p:grpSpPr>
          <a:xfrm>
            <a:off x="6241074" y="5725100"/>
            <a:ext cx="851311" cy="636886"/>
            <a:chOff x="7969718" y="2598389"/>
            <a:chExt cx="1453415" cy="789932"/>
          </a:xfrm>
        </p:grpSpPr>
        <p:sp>
          <p:nvSpPr>
            <p:cNvPr id="34" name="箭头: 右 33">
              <a:extLst>
                <a:ext uri="{FF2B5EF4-FFF2-40B4-BE49-F238E27FC236}">
                  <a16:creationId xmlns:a16="http://schemas.microsoft.com/office/drawing/2014/main" id="{BCDBF3DF-3EEA-9FD9-878D-C51F4430A912}"/>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文本框 34">
              <a:extLst>
                <a:ext uri="{FF2B5EF4-FFF2-40B4-BE49-F238E27FC236}">
                  <a16:creationId xmlns:a16="http://schemas.microsoft.com/office/drawing/2014/main" id="{00D1E535-3A57-15AC-98DA-FF5C95323E9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6" name="文本框 35">
              <a:extLst>
                <a:ext uri="{FF2B5EF4-FFF2-40B4-BE49-F238E27FC236}">
                  <a16:creationId xmlns:a16="http://schemas.microsoft.com/office/drawing/2014/main" id="{D7A8E176-771C-6D4D-AE85-9E11E21662DE}"/>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p:sp>
        <p:nvSpPr>
          <p:cNvPr id="42" name="箭头: 右 41">
            <a:extLst>
              <a:ext uri="{FF2B5EF4-FFF2-40B4-BE49-F238E27FC236}">
                <a16:creationId xmlns:a16="http://schemas.microsoft.com/office/drawing/2014/main" id="{88F50966-06FE-977F-FA82-67D84FC75BF3}"/>
              </a:ext>
            </a:extLst>
          </p:cNvPr>
          <p:cNvSpPr/>
          <p:nvPr/>
        </p:nvSpPr>
        <p:spPr>
          <a:xfrm rot="1800000">
            <a:off x="8742319" y="420046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5" name="箭头: 右 44">
            <a:extLst>
              <a:ext uri="{FF2B5EF4-FFF2-40B4-BE49-F238E27FC236}">
                <a16:creationId xmlns:a16="http://schemas.microsoft.com/office/drawing/2014/main" id="{65CA9ABC-C414-3AA4-F4D6-61BA1A1A2198}"/>
              </a:ext>
            </a:extLst>
          </p:cNvPr>
          <p:cNvSpPr/>
          <p:nvPr/>
        </p:nvSpPr>
        <p:spPr>
          <a:xfrm rot="19800000">
            <a:off x="8803395" y="575140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30285EE-66CD-3DFB-37E3-0F9D4D22AF21}"/>
                  </a:ext>
                </a:extLst>
              </p:cNvPr>
              <p:cNvSpPr txBox="1"/>
              <p:nvPr/>
            </p:nvSpPr>
            <p:spPr>
              <a:xfrm>
                <a:off x="8871218" y="4688551"/>
                <a:ext cx="3320782" cy="782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0" i="1" smtClean="0">
                          <a:latin typeface="Cambria Math" panose="02040503050406030204" pitchFamily="18" charset="0"/>
                          <a:ea typeface="Cambria Math" panose="02040503050406030204" pitchFamily="18" charset="0"/>
                        </a:rPr>
                        <m:t>𝜆</m:t>
                      </m:r>
                      <m:d>
                        <m:dPr>
                          <m:ctrlPr>
                            <a:rPr lang="en-US" altLang="zh-CN" sz="1200" b="0" i="1" smtClean="0">
                              <a:latin typeface="Cambria Math" panose="02040503050406030204" pitchFamily="18" charset="0"/>
                              <a:ea typeface="Cambria Math" panose="02040503050406030204" pitchFamily="18" charset="0"/>
                            </a:rPr>
                          </m:ctrlPr>
                        </m:dPr>
                        <m:e>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r>
                            <a:rPr lang="en-US" altLang="zh-CN" sz="1200" b="0" i="1" smtClean="0">
                              <a:latin typeface="Cambria Math" panose="02040503050406030204" pitchFamily="18" charset="0"/>
                            </a:rPr>
                            <m:t>+</m:t>
                          </m:r>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e>
                      </m:d>
                    </m:oMath>
                  </m:oMathPara>
                </a14:m>
                <a:endParaRPr lang="zh-CN" altLang="en-US" sz="1200" dirty="0"/>
              </a:p>
            </p:txBody>
          </p:sp>
        </mc:Choice>
        <mc:Fallback xmlns="">
          <p:sp>
            <p:nvSpPr>
              <p:cNvPr id="47" name="文本框 46">
                <a:extLst>
                  <a:ext uri="{FF2B5EF4-FFF2-40B4-BE49-F238E27FC236}">
                    <a16:creationId xmlns:a16="http://schemas.microsoft.com/office/drawing/2014/main" id="{030285EE-66CD-3DFB-37E3-0F9D4D22AF21}"/>
                  </a:ext>
                </a:extLst>
              </p:cNvPr>
              <p:cNvSpPr txBox="1">
                <a:spLocks noRot="1" noChangeAspect="1" noMove="1" noResize="1" noEditPoints="1" noAdjustHandles="1" noChangeArrowheads="1" noChangeShapeType="1" noTextEdit="1"/>
              </p:cNvSpPr>
              <p:nvPr/>
            </p:nvSpPr>
            <p:spPr>
              <a:xfrm>
                <a:off x="8871218" y="4688551"/>
                <a:ext cx="3320782" cy="78213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D47BB60-743A-1DE9-5C12-2546A448577D}"/>
                  </a:ext>
                </a:extLst>
              </p:cNvPr>
              <p:cNvSpPr txBox="1"/>
              <p:nvPr/>
            </p:nvSpPr>
            <p:spPr>
              <a:xfrm>
                <a:off x="7870683" y="264051"/>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49" name="文本框 48">
                <a:extLst>
                  <a:ext uri="{FF2B5EF4-FFF2-40B4-BE49-F238E27FC236}">
                    <a16:creationId xmlns:a16="http://schemas.microsoft.com/office/drawing/2014/main" id="{ED47BB60-743A-1DE9-5C12-2546A448577D}"/>
                  </a:ext>
                </a:extLst>
              </p:cNvPr>
              <p:cNvSpPr txBox="1">
                <a:spLocks noRot="1" noChangeAspect="1" noMove="1" noResize="1" noEditPoints="1" noAdjustHandles="1" noChangeArrowheads="1" noChangeShapeType="1" noTextEdit="1"/>
              </p:cNvSpPr>
              <p:nvPr/>
            </p:nvSpPr>
            <p:spPr>
              <a:xfrm>
                <a:off x="7870683" y="264051"/>
                <a:ext cx="4234471" cy="523220"/>
              </a:xfrm>
              <a:prstGeom prst="rect">
                <a:avLst/>
              </a:prstGeom>
              <a:blipFill>
                <a:blip r:embed="rId9"/>
                <a:stretch>
                  <a:fillRect l="-287" b="-10227"/>
                </a:stretch>
              </a:blipFill>
              <a:ln>
                <a:solidFill>
                  <a:schemeClr val="tx1"/>
                </a:solidFill>
              </a:ln>
            </p:spPr>
            <p:txBody>
              <a:bodyPr/>
              <a:lstStyle/>
              <a:p>
                <a:r>
                  <a:rPr lang="zh-CN" altLang="en-US">
                    <a:noFill/>
                  </a:rPr>
                  <a:t> </a:t>
                </a:r>
              </a:p>
            </p:txBody>
          </p:sp>
        </mc:Fallback>
      </mc:AlternateContent>
      <p:sp>
        <p:nvSpPr>
          <p:cNvPr id="52" name="文本框 51">
            <a:extLst>
              <a:ext uri="{FF2B5EF4-FFF2-40B4-BE49-F238E27FC236}">
                <a16:creationId xmlns:a16="http://schemas.microsoft.com/office/drawing/2014/main" id="{48282894-248A-AF1E-86D7-4C63685B3BB8}"/>
              </a:ext>
            </a:extLst>
          </p:cNvPr>
          <p:cNvSpPr txBox="1"/>
          <p:nvPr/>
        </p:nvSpPr>
        <p:spPr>
          <a:xfrm>
            <a:off x="5503200" y="1159367"/>
            <a:ext cx="1935145" cy="523220"/>
          </a:xfrm>
          <a:prstGeom prst="rect">
            <a:avLst/>
          </a:prstGeom>
          <a:noFill/>
        </p:spPr>
        <p:txBody>
          <a:bodyPr wrap="none" rtlCol="0">
            <a:spAutoFit/>
          </a:bodyPr>
          <a:lstStyle/>
          <a:p>
            <a:r>
              <a:rPr lang="ja-JP" altLang="en-US" sz="1400" dirty="0"/>
              <a:t>展開された</a:t>
            </a:r>
            <a:endParaRPr lang="en-US" altLang="ja-JP" sz="1400" dirty="0"/>
          </a:p>
          <a:p>
            <a:r>
              <a:rPr lang="ja-JP" altLang="en-US" sz="1400" dirty="0"/>
              <a:t>制約条件の</a:t>
            </a:r>
            <a:r>
              <a:rPr lang="en-US" altLang="ja-JP" sz="1400" dirty="0"/>
              <a:t>QUBO</a:t>
            </a:r>
            <a:r>
              <a:rPr lang="ja-JP" altLang="en-US" sz="1400" dirty="0"/>
              <a:t>行列</a:t>
            </a:r>
            <a:endParaRPr lang="zh-CN" altLang="en-US" sz="1400" dirty="0"/>
          </a:p>
        </p:txBody>
      </p:sp>
      <p:graphicFrame>
        <p:nvGraphicFramePr>
          <p:cNvPr id="44" name="表格 43">
            <a:extLst>
              <a:ext uri="{FF2B5EF4-FFF2-40B4-BE49-F238E27FC236}">
                <a16:creationId xmlns:a16="http://schemas.microsoft.com/office/drawing/2014/main" id="{9E84BCAC-71BE-6662-8079-D26477A7F93B}"/>
              </a:ext>
            </a:extLst>
          </p:cNvPr>
          <p:cNvGraphicFramePr>
            <a:graphicFrameLocks noGrp="1"/>
          </p:cNvGraphicFramePr>
          <p:nvPr>
            <p:extLst>
              <p:ext uri="{D42A27DB-BD31-4B8C-83A1-F6EECF244321}">
                <p14:modId xmlns:p14="http://schemas.microsoft.com/office/powerpoint/2010/main" val="2701767915"/>
              </p:ext>
            </p:extLst>
          </p:nvPr>
        </p:nvGraphicFramePr>
        <p:xfrm>
          <a:off x="477301" y="2882729"/>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3" name="矩形: 圆角 52">
            <a:extLst>
              <a:ext uri="{FF2B5EF4-FFF2-40B4-BE49-F238E27FC236}">
                <a16:creationId xmlns:a16="http://schemas.microsoft.com/office/drawing/2014/main" id="{577DB4AB-66B9-E076-EBB0-F4F147B5338C}"/>
              </a:ext>
            </a:extLst>
          </p:cNvPr>
          <p:cNvSpPr/>
          <p:nvPr/>
        </p:nvSpPr>
        <p:spPr>
          <a:xfrm>
            <a:off x="1203542" y="328623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5" name="矩形: 圆角 54">
            <a:extLst>
              <a:ext uri="{FF2B5EF4-FFF2-40B4-BE49-F238E27FC236}">
                <a16:creationId xmlns:a16="http://schemas.microsoft.com/office/drawing/2014/main" id="{65B55AC0-07FA-54A0-D616-9C211C068765}"/>
              </a:ext>
            </a:extLst>
          </p:cNvPr>
          <p:cNvSpPr/>
          <p:nvPr/>
        </p:nvSpPr>
        <p:spPr>
          <a:xfrm>
            <a:off x="1203542" y="364265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矩形: 圆角 55">
            <a:extLst>
              <a:ext uri="{FF2B5EF4-FFF2-40B4-BE49-F238E27FC236}">
                <a16:creationId xmlns:a16="http://schemas.microsoft.com/office/drawing/2014/main" id="{64B68A38-4AC9-6175-BEF5-3761E8114749}"/>
              </a:ext>
            </a:extLst>
          </p:cNvPr>
          <p:cNvSpPr/>
          <p:nvPr/>
        </p:nvSpPr>
        <p:spPr>
          <a:xfrm>
            <a:off x="1203542" y="399907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矩形: 圆角 56">
            <a:extLst>
              <a:ext uri="{FF2B5EF4-FFF2-40B4-BE49-F238E27FC236}">
                <a16:creationId xmlns:a16="http://schemas.microsoft.com/office/drawing/2014/main" id="{FD7F71B8-9814-C2B7-4D07-D9C2DB5095F1}"/>
              </a:ext>
            </a:extLst>
          </p:cNvPr>
          <p:cNvSpPr/>
          <p:nvPr/>
        </p:nvSpPr>
        <p:spPr>
          <a:xfrm>
            <a:off x="1203542" y="432685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58" name="表格 57">
            <a:extLst>
              <a:ext uri="{FF2B5EF4-FFF2-40B4-BE49-F238E27FC236}">
                <a16:creationId xmlns:a16="http://schemas.microsoft.com/office/drawing/2014/main" id="{4A1342A8-2A95-90EF-68F7-44E5AE68BFDC}"/>
              </a:ext>
            </a:extLst>
          </p:cNvPr>
          <p:cNvGraphicFramePr>
            <a:graphicFrameLocks noGrp="1"/>
          </p:cNvGraphicFramePr>
          <p:nvPr>
            <p:extLst>
              <p:ext uri="{D42A27DB-BD31-4B8C-83A1-F6EECF244321}">
                <p14:modId xmlns:p14="http://schemas.microsoft.com/office/powerpoint/2010/main" val="2329069853"/>
              </p:ext>
            </p:extLst>
          </p:nvPr>
        </p:nvGraphicFramePr>
        <p:xfrm>
          <a:off x="493000" y="505789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9" name="矩形: 圆角 58">
            <a:extLst>
              <a:ext uri="{FF2B5EF4-FFF2-40B4-BE49-F238E27FC236}">
                <a16:creationId xmlns:a16="http://schemas.microsoft.com/office/drawing/2014/main" id="{5536D013-5717-7E16-621B-2A1620E3A226}"/>
              </a:ext>
            </a:extLst>
          </p:cNvPr>
          <p:cNvSpPr/>
          <p:nvPr/>
        </p:nvSpPr>
        <p:spPr>
          <a:xfrm rot="5400000">
            <a:off x="86936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0" name="矩形: 圆角 59">
            <a:extLst>
              <a:ext uri="{FF2B5EF4-FFF2-40B4-BE49-F238E27FC236}">
                <a16:creationId xmlns:a16="http://schemas.microsoft.com/office/drawing/2014/main" id="{35981B48-599D-3DB6-13EA-ED191F2280B4}"/>
              </a:ext>
            </a:extLst>
          </p:cNvPr>
          <p:cNvSpPr/>
          <p:nvPr/>
        </p:nvSpPr>
        <p:spPr>
          <a:xfrm rot="5400000">
            <a:off x="154568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矩形: 圆角 60">
            <a:extLst>
              <a:ext uri="{FF2B5EF4-FFF2-40B4-BE49-F238E27FC236}">
                <a16:creationId xmlns:a16="http://schemas.microsoft.com/office/drawing/2014/main" id="{8F6E39A0-C47C-CFBF-5FC0-2E5F2ABD8C0C}"/>
              </a:ext>
            </a:extLst>
          </p:cNvPr>
          <p:cNvSpPr/>
          <p:nvPr/>
        </p:nvSpPr>
        <p:spPr>
          <a:xfrm rot="5400000">
            <a:off x="223957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2" name="矩形: 圆角 61">
            <a:extLst>
              <a:ext uri="{FF2B5EF4-FFF2-40B4-BE49-F238E27FC236}">
                <a16:creationId xmlns:a16="http://schemas.microsoft.com/office/drawing/2014/main" id="{815919CD-C9AA-049A-4AC4-D054793217A0}"/>
              </a:ext>
            </a:extLst>
          </p:cNvPr>
          <p:cNvSpPr/>
          <p:nvPr/>
        </p:nvSpPr>
        <p:spPr>
          <a:xfrm rot="5400000">
            <a:off x="292957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pic>
        <p:nvPicPr>
          <p:cNvPr id="6" name="图形 5">
            <a:extLst>
              <a:ext uri="{FF2B5EF4-FFF2-40B4-BE49-F238E27FC236}">
                <a16:creationId xmlns:a16="http://schemas.microsoft.com/office/drawing/2014/main" id="{5AB918EF-983D-B140-7F38-7D27A8227FF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6711" y="1151831"/>
            <a:ext cx="4706525" cy="2292759"/>
          </a:xfrm>
          <a:prstGeom prst="rect">
            <a:avLst/>
          </a:prstGeom>
        </p:spPr>
      </p:pic>
    </p:spTree>
    <p:extLst>
      <p:ext uri="{BB962C8B-B14F-4D97-AF65-F5344CB8AC3E}">
        <p14:creationId xmlns:p14="http://schemas.microsoft.com/office/powerpoint/2010/main" val="3084529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CB47FB24-F3A2-94B3-CAC2-6E0F4AB32723}"/>
                  </a:ext>
                </a:extLst>
              </p:cNvPr>
              <p:cNvSpPr txBox="1"/>
              <p:nvPr/>
            </p:nvSpPr>
            <p:spPr>
              <a:xfrm>
                <a:off x="301086" y="1108898"/>
                <a:ext cx="6210959" cy="2497543"/>
              </a:xfrm>
              <a:prstGeom prst="rect">
                <a:avLst/>
              </a:prstGeom>
              <a:noFill/>
            </p:spPr>
            <p:txBody>
              <a:bodyPr wrap="square">
                <a:spAutoFit/>
              </a:bodyPr>
              <a:lstStyle/>
              <a:p>
                <a:r>
                  <a:rPr lang="en-US" altLang="ja-JP" sz="1600" b="1" dirty="0"/>
                  <a:t>TSP</a:t>
                </a:r>
                <a:r>
                  <a:rPr lang="ja-JP" altLang="en-US" sz="1600" b="1" dirty="0"/>
                  <a:t>問題の</a:t>
                </a:r>
                <a:r>
                  <a:rPr lang="en-US" altLang="ja-JP" sz="1600" b="1" dirty="0"/>
                  <a:t>QUBO</a:t>
                </a:r>
                <a:r>
                  <a:rPr lang="ja-JP" altLang="en-US" sz="1600" b="1" dirty="0"/>
                  <a:t>モデル</a:t>
                </a:r>
                <a:endParaRPr lang="en-US" altLang="ja-JP" sz="1600" b="1"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p>
              <a:p>
                <a:endParaRPr lang="en-US" altLang="zh-CN" sz="1400" dirty="0"/>
              </a:p>
              <a:p>
                <a:r>
                  <a:rPr lang="ja-JP" altLang="en-US" sz="1400" dirty="0"/>
                  <a:t>目的関数　＋   </a:t>
                </a:r>
                <a14:m>
                  <m:oMath xmlns:m="http://schemas.openxmlformats.org/officeDocument/2006/math">
                    <m:r>
                      <a:rPr lang="ja-JP" altLang="en-US" sz="1400" i="1" smtClean="0">
                        <a:latin typeface="Cambria Math" panose="02040503050406030204" pitchFamily="18" charset="0"/>
                      </a:rPr>
                      <m:t>𝜆</m:t>
                    </m:r>
                  </m:oMath>
                </a14:m>
                <a:r>
                  <a:rPr lang="en-US" altLang="ja-JP" sz="1400" dirty="0"/>
                  <a:t>*</a:t>
                </a: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pPr/>
                <a14:m>
                  <m:oMathPara xmlns:m="http://schemas.openxmlformats.org/officeDocument/2006/math">
                    <m:oMathParaPr>
                      <m:jc m:val="centerGroup"/>
                    </m:oMathParaPr>
                    <m:oMath xmlns:m="http://schemas.openxmlformats.org/officeDocument/2006/math">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e>
                                      </m:d>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4</m:t>
                                      </m:r>
                                    </m:sub>
                                  </m:sSub>
                                </m:e>
                              </m:nary>
                            </m:e>
                          </m:nary>
                        </m:e>
                      </m:nary>
                      <m:r>
                        <a:rPr lang="en-US" altLang="zh-CN" sz="1400" b="0" i="1" smtClean="0">
                          <a:latin typeface="Cambria Math" panose="02040503050406030204" pitchFamily="18" charset="0"/>
                          <a:ea typeface="Cambria Math" panose="02040503050406030204" pitchFamily="18" charset="0"/>
                        </a:rPr>
                        <m:t>+</m:t>
                      </m:r>
                      <m:r>
                        <a:rPr lang="zh-CN" altLang="en-US" sz="1400" b="0" i="1" smtClean="0">
                          <a:latin typeface="Cambria Math" panose="02040503050406030204" pitchFamily="18" charset="0"/>
                          <a:ea typeface="Cambria Math" panose="02040503050406030204" pitchFamily="18" charset="0"/>
                        </a:rPr>
                        <m:t>𝜆</m:t>
                      </m:r>
                      <m:d>
                        <m:dPr>
                          <m:ctrlPr>
                            <a:rPr lang="en-US" altLang="zh-CN" sz="1400" b="0" i="1" smtClean="0">
                              <a:latin typeface="Cambria Math" panose="02040503050406030204" pitchFamily="18" charset="0"/>
                              <a:ea typeface="Cambria Math" panose="02040503050406030204" pitchFamily="18" charset="0"/>
                            </a:rPr>
                          </m:ctrlPr>
                        </m:dPr>
                        <m:e>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r>
                            <a:rPr lang="en-US" altLang="zh-CN" sz="1400" b="0" i="1" smtClean="0">
                              <a:latin typeface="Cambria Math" panose="02040503050406030204" pitchFamily="18" charset="0"/>
                            </a:rPr>
                            <m:t>+</m:t>
                          </m:r>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e>
                      </m:d>
                    </m:oMath>
                  </m:oMathPara>
                </a14:m>
                <a:endParaRPr lang="en-US" altLang="zh-CN" sz="1400" dirty="0"/>
              </a:p>
              <a:p>
                <a:endParaRPr lang="en-US" altLang="zh-CN" sz="1400" dirty="0"/>
              </a:p>
            </p:txBody>
          </p:sp>
        </mc:Choice>
        <mc:Fallback>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6" y="1108898"/>
                <a:ext cx="6210959" cy="2497543"/>
              </a:xfrm>
              <a:prstGeom prst="rect">
                <a:avLst/>
              </a:prstGeom>
              <a:blipFill>
                <a:blip r:embed="rId2"/>
                <a:stretch>
                  <a:fillRect l="-491" t="-732"/>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CAA0A34A-EAF9-251B-41A9-2E64D349092F}"/>
              </a:ext>
            </a:extLst>
          </p:cNvPr>
          <p:cNvSpPr txBox="1"/>
          <p:nvPr/>
        </p:nvSpPr>
        <p:spPr>
          <a:xfrm>
            <a:off x="0" y="4326454"/>
            <a:ext cx="1502334" cy="523220"/>
          </a:xfrm>
          <a:prstGeom prst="rect">
            <a:avLst/>
          </a:prstGeom>
          <a:noFill/>
        </p:spPr>
        <p:txBody>
          <a:bodyPr wrap="none" rtlCol="0">
            <a:spAutoFit/>
          </a:bodyPr>
          <a:lstStyle/>
          <a:p>
            <a:r>
              <a:rPr lang="ja-JP" altLang="en-US" sz="1400" dirty="0"/>
              <a:t>展開された</a:t>
            </a:r>
            <a:endParaRPr lang="en-US" altLang="ja-JP" sz="1400" dirty="0"/>
          </a:p>
          <a:p>
            <a:r>
              <a:rPr lang="en-US" altLang="ja-JP" sz="1400" dirty="0"/>
              <a:t>TSP</a:t>
            </a:r>
            <a:r>
              <a:rPr lang="ja-JP" altLang="en-US" sz="1400" dirty="0"/>
              <a:t>の</a:t>
            </a:r>
            <a:r>
              <a:rPr lang="en-US" altLang="ja-JP" sz="1400" dirty="0"/>
              <a:t>QUBO</a:t>
            </a:r>
            <a:r>
              <a:rPr lang="ja-JP" altLang="en-US" sz="1400" dirty="0"/>
              <a:t>行列</a:t>
            </a:r>
            <a:endParaRPr lang="zh-CN" altLang="en-US" sz="1400" dirty="0"/>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E3B1FA0F-2391-23DA-4D31-EAE017537444}"/>
                  </a:ext>
                </a:extLst>
              </p:cNvPr>
              <p:cNvSpPr txBox="1"/>
              <p:nvPr/>
            </p:nvSpPr>
            <p:spPr>
              <a:xfrm>
                <a:off x="7483656" y="1175373"/>
                <a:ext cx="4314001" cy="2677656"/>
              </a:xfrm>
              <a:prstGeom prst="rect">
                <a:avLst/>
              </a:prstGeom>
              <a:noFill/>
            </p:spPr>
            <p:txBody>
              <a:bodyPr wrap="none" rtlCol="0">
                <a:spAutoFit/>
              </a:bodyPr>
              <a:lstStyle/>
              <a:p>
                <a:r>
                  <a:rPr lang="ja-JP" altLang="en-US" sz="1400" dirty="0"/>
                  <a:t>町</a:t>
                </a:r>
                <a:r>
                  <a:rPr lang="ja-JP" altLang="en-US" sz="1400" b="1" dirty="0"/>
                  <a:t>四つ</a:t>
                </a:r>
                <a:r>
                  <a:rPr lang="ja-JP" altLang="en-US" sz="1400" dirty="0"/>
                  <a:t>あるインスタンス</a:t>
                </a:r>
                <a:endParaRPr lang="en-US" altLang="ja-JP" sz="1400" dirty="0"/>
              </a:p>
              <a:p>
                <a:r>
                  <a:rPr lang="ja-JP" altLang="en-US" sz="1400" b="1" dirty="0">
                    <a:solidFill>
                      <a:srgbClr val="FF0000"/>
                    </a:solidFill>
                  </a:rPr>
                  <a:t>二次項の個数</a:t>
                </a:r>
                <a:r>
                  <a:rPr lang="ja-JP" altLang="en-US" sz="1400" dirty="0"/>
                  <a:t>：</a:t>
                </a:r>
                <a14:m>
                  <m:oMath xmlns:m="http://schemas.openxmlformats.org/officeDocument/2006/math">
                    <m:r>
                      <a:rPr lang="en-US" altLang="ja-JP" sz="1400" b="0" i="1" smtClean="0">
                        <a:solidFill>
                          <a:schemeClr val="tx1"/>
                        </a:solidFill>
                        <a:latin typeface="Cambria Math" panose="02040503050406030204" pitchFamily="18" charset="0"/>
                      </a:rPr>
                      <m:t>96</m:t>
                    </m:r>
                  </m:oMath>
                </a14:m>
                <a:endParaRPr lang="en-US" altLang="ja-JP" sz="1400" dirty="0">
                  <a:solidFill>
                    <a:schemeClr val="tx1"/>
                  </a:solidFill>
                </a:endParaRPr>
              </a:p>
              <a:p>
                <a:endParaRPr lang="en-US" altLang="zh-CN" sz="1400" dirty="0"/>
              </a:p>
              <a:p>
                <a:r>
                  <a:rPr lang="ja-JP" altLang="en-US" sz="1400" dirty="0"/>
                  <a:t>町</a:t>
                </a:r>
                <a14:m>
                  <m:oMath xmlns:m="http://schemas.openxmlformats.org/officeDocument/2006/math">
                    <m:r>
                      <a:rPr lang="en-US" altLang="ja-JP" sz="1400" b="1" i="1" smtClean="0">
                        <a:latin typeface="Cambria Math" panose="02040503050406030204" pitchFamily="18" charset="0"/>
                      </a:rPr>
                      <m:t>𝒏</m:t>
                    </m:r>
                  </m:oMath>
                </a14:m>
                <a:r>
                  <a:rPr lang="ja-JP" altLang="en-US" sz="1400" dirty="0"/>
                  <a:t>個あるインスタンスで</a:t>
                </a:r>
                <a:endParaRPr lang="en-US" altLang="ja-JP" sz="1400" dirty="0"/>
              </a:p>
              <a:p>
                <a:r>
                  <a:rPr lang="ja-JP" altLang="en-US" sz="1400" b="1" dirty="0">
                    <a:solidFill>
                      <a:srgbClr val="FF0000"/>
                    </a:solidFill>
                  </a:rPr>
                  <a:t>二次項の個数</a:t>
                </a:r>
                <a:r>
                  <a:rPr lang="ja-JP" altLang="en-US" sz="1400" dirty="0"/>
                  <a:t>：</a:t>
                </a:r>
                <a14:m>
                  <m:oMath xmlns:m="http://schemas.openxmlformats.org/officeDocument/2006/math">
                    <m:r>
                      <a:rPr lang="en-US" altLang="ja-JP" sz="1400" b="0" i="0" smtClean="0">
                        <a:latin typeface="Cambria Math" panose="02040503050406030204" pitchFamily="18" charset="0"/>
                      </a:rPr>
                      <m:t>2</m:t>
                    </m:r>
                    <m:sSup>
                      <m:sSupPr>
                        <m:ctrlPr>
                          <a:rPr lang="en-US" altLang="ja-JP" sz="1400" i="1" smtClean="0">
                            <a:latin typeface="Cambria Math" panose="02040503050406030204" pitchFamily="18" charset="0"/>
                          </a:rPr>
                        </m:ctrlPr>
                      </m:sSupPr>
                      <m:e>
                        <m:r>
                          <a:rPr lang="en-US" altLang="ja-JP" sz="1400" b="0" i="1" smtClean="0">
                            <a:latin typeface="Cambria Math" panose="02040503050406030204" pitchFamily="18" charset="0"/>
                          </a:rPr>
                          <m:t>𝑛</m:t>
                        </m:r>
                      </m:e>
                      <m:sup>
                        <m:r>
                          <a:rPr lang="en-US" altLang="ja-JP" sz="1400" b="0" i="1" smtClean="0">
                            <a:latin typeface="Cambria Math" panose="02040503050406030204" pitchFamily="18" charset="0"/>
                          </a:rPr>
                          <m:t>2</m:t>
                        </m:r>
                      </m:sup>
                    </m:sSup>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𝑛</m:t>
                        </m:r>
                        <m:r>
                          <a:rPr lang="en-US" altLang="ja-JP" sz="1400" b="0" i="1" smtClean="0">
                            <a:latin typeface="Cambria Math" panose="02040503050406030204" pitchFamily="18" charset="0"/>
                          </a:rPr>
                          <m:t>−1</m:t>
                        </m:r>
                      </m:e>
                    </m:d>
                  </m:oMath>
                </a14:m>
                <a:endParaRPr lang="en-US" altLang="ja-JP" sz="1400" b="0" dirty="0"/>
              </a:p>
              <a:p>
                <a:endParaRPr lang="en-US" altLang="zh-CN" sz="1400" dirty="0"/>
              </a:p>
              <a:p>
                <a:r>
                  <a:rPr lang="ja-JP" altLang="en-US" sz="1400" dirty="0"/>
                  <a:t>インスタンスのサイズが大きくなるに連れて</a:t>
                </a:r>
                <a:endParaRPr lang="en-US" altLang="ja-JP" sz="1400" dirty="0"/>
              </a:p>
              <a:p>
                <a:r>
                  <a:rPr lang="ja-JP" altLang="en-US" sz="1400" dirty="0"/>
                  <a:t>目的関数の二次項の個数が爆発的に増える</a:t>
                </a:r>
                <a:endParaRPr lang="en-US" altLang="ja-JP" sz="1400" dirty="0"/>
              </a:p>
              <a:p>
                <a:endParaRPr lang="en-US" altLang="zh-CN" sz="1400" dirty="0"/>
              </a:p>
              <a:p>
                <a:r>
                  <a:rPr lang="ja-JP" altLang="en-US" sz="1400" dirty="0"/>
                  <a:t>ボロノイ図とドロネー三角分割を利用して</a:t>
                </a:r>
                <a:endParaRPr lang="en-US" altLang="ja-JP" sz="1400" dirty="0"/>
              </a:p>
              <a:p>
                <a:r>
                  <a:rPr lang="ja-JP" altLang="en-US" sz="1400" dirty="0"/>
                  <a:t>通常の完全グラフから</a:t>
                </a:r>
                <a:r>
                  <a:rPr lang="ja-JP" altLang="en-US" sz="1400" b="1" dirty="0"/>
                  <a:t>辺を削除</a:t>
                </a:r>
                <a:r>
                  <a:rPr lang="ja-JP" altLang="en-US" sz="1400" dirty="0"/>
                  <a:t>して</a:t>
                </a:r>
                <a:endParaRPr lang="en-US" altLang="ja-JP" sz="1400" dirty="0"/>
              </a:p>
              <a:p>
                <a:r>
                  <a:rPr lang="ja-JP" altLang="en-US" sz="1400" dirty="0"/>
                  <a:t>目的関数の二次項の個数を削減する手法を提案する</a:t>
                </a:r>
                <a:endParaRPr lang="en-US" altLang="zh-CN" sz="1400" dirty="0"/>
              </a:p>
            </p:txBody>
          </p:sp>
        </mc:Choice>
        <mc:Fallback>
          <p:sp>
            <p:nvSpPr>
              <p:cNvPr id="4" name="文本框 3">
                <a:extLst>
                  <a:ext uri="{FF2B5EF4-FFF2-40B4-BE49-F238E27FC236}">
                    <a16:creationId xmlns:a16="http://schemas.microsoft.com/office/drawing/2014/main" id="{E3B1FA0F-2391-23DA-4D31-EAE017537444}"/>
                  </a:ext>
                </a:extLst>
              </p:cNvPr>
              <p:cNvSpPr txBox="1">
                <a:spLocks noRot="1" noChangeAspect="1" noMove="1" noResize="1" noEditPoints="1" noAdjustHandles="1" noChangeArrowheads="1" noChangeShapeType="1" noTextEdit="1"/>
              </p:cNvSpPr>
              <p:nvPr/>
            </p:nvSpPr>
            <p:spPr>
              <a:xfrm>
                <a:off x="7483656" y="1175373"/>
                <a:ext cx="4314001" cy="2677656"/>
              </a:xfrm>
              <a:prstGeom prst="rect">
                <a:avLst/>
              </a:prstGeom>
              <a:blipFill>
                <a:blip r:embed="rId3"/>
                <a:stretch>
                  <a:fillRect l="-424" t="-456" b="-1367"/>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56ACA10C-1CAE-E1B8-656A-F4F1EAC409A2}"/>
              </a:ext>
            </a:extLst>
          </p:cNvPr>
          <p:cNvGrpSpPr/>
          <p:nvPr/>
        </p:nvGrpSpPr>
        <p:grpSpPr>
          <a:xfrm>
            <a:off x="7483656" y="4569718"/>
            <a:ext cx="1488199" cy="1221609"/>
            <a:chOff x="886691" y="3441643"/>
            <a:chExt cx="1907308" cy="1565640"/>
          </a:xfrm>
        </p:grpSpPr>
        <p:sp>
          <p:nvSpPr>
            <p:cNvPr id="11" name="椭圆 10">
              <a:extLst>
                <a:ext uri="{FF2B5EF4-FFF2-40B4-BE49-F238E27FC236}">
                  <a16:creationId xmlns:a16="http://schemas.microsoft.com/office/drawing/2014/main" id="{36580053-405B-1B94-24A8-9F4CAFF46446}"/>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椭圆 11">
              <a:extLst>
                <a:ext uri="{FF2B5EF4-FFF2-40B4-BE49-F238E27FC236}">
                  <a16:creationId xmlns:a16="http://schemas.microsoft.com/office/drawing/2014/main" id="{B66BE2C1-4C31-DC85-5EF4-D7168829A27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A4E8CB4-CE72-CFA8-EADA-9602C76CF36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6" name="椭圆 15">
              <a:extLst>
                <a:ext uri="{FF2B5EF4-FFF2-40B4-BE49-F238E27FC236}">
                  <a16:creationId xmlns:a16="http://schemas.microsoft.com/office/drawing/2014/main" id="{B7EE2D9C-8188-C486-93F4-C665A8995C16}"/>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7" name="椭圆 16">
              <a:extLst>
                <a:ext uri="{FF2B5EF4-FFF2-40B4-BE49-F238E27FC236}">
                  <a16:creationId xmlns:a16="http://schemas.microsoft.com/office/drawing/2014/main" id="{7201586E-BE6A-22F9-6953-85362CC4CD3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8" name="直接连接符 17">
              <a:extLst>
                <a:ext uri="{FF2B5EF4-FFF2-40B4-BE49-F238E27FC236}">
                  <a16:creationId xmlns:a16="http://schemas.microsoft.com/office/drawing/2014/main" id="{12E6EDA2-7A53-AAF2-9004-BA3C5A126B0D}"/>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69FE1B8-EED5-43D1-D44C-1EA5A271A9EC}"/>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0A6516D-2F9E-C5BF-B2F4-6A6A0BCD2D7B}"/>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E48CFEB-C640-9427-8D29-27A1ED6F7057}"/>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A558977-82D1-9E07-63C8-5EDF14474174}"/>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6D4E051-0F0C-FE39-9CC2-065CBC295F59}"/>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2172522-559E-ED73-B6B6-EC3C087A651E}"/>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17CB9E6-73EF-93C2-90ED-75C7625B63EA}"/>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AF0C619B-5D69-16B2-DAA4-08AA30C4B1FE}"/>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2BB87613-89E3-5BF0-FD9A-9CE440A30EFF}"/>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3A2F33BC-12AF-4F9E-4EEB-8BDDA3AA676D}"/>
              </a:ext>
            </a:extLst>
          </p:cNvPr>
          <p:cNvGrpSpPr/>
          <p:nvPr/>
        </p:nvGrpSpPr>
        <p:grpSpPr>
          <a:xfrm>
            <a:off x="8969674" y="4758948"/>
            <a:ext cx="1800493" cy="729351"/>
            <a:chOff x="8969674" y="4777294"/>
            <a:chExt cx="1800493" cy="729351"/>
          </a:xfrm>
        </p:grpSpPr>
        <p:sp>
          <p:nvSpPr>
            <p:cNvPr id="44" name="箭头: 右 43">
              <a:extLst>
                <a:ext uri="{FF2B5EF4-FFF2-40B4-BE49-F238E27FC236}">
                  <a16:creationId xmlns:a16="http://schemas.microsoft.com/office/drawing/2014/main" id="{F67407B1-B3F9-A935-8474-4D457223DD62}"/>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D842522B-62AF-E35F-EF96-E047C4F085C9}"/>
                </a:ext>
              </a:extLst>
            </p:cNvPr>
            <p:cNvSpPr txBox="1"/>
            <p:nvPr/>
          </p:nvSpPr>
          <p:spPr>
            <a:xfrm>
              <a:off x="8969674" y="4777294"/>
              <a:ext cx="1800493" cy="307777"/>
            </a:xfrm>
            <a:prstGeom prst="rect">
              <a:avLst/>
            </a:prstGeom>
            <a:noFill/>
          </p:spPr>
          <p:txBody>
            <a:bodyPr wrap="none" rtlCol="0">
              <a:spAutoFit/>
            </a:bodyPr>
            <a:lstStyle/>
            <a:p>
              <a:r>
                <a:rPr lang="ja-JP" altLang="en-US" sz="1400" dirty="0"/>
                <a:t>ドロネー三角形分割</a:t>
              </a:r>
              <a:endParaRPr lang="zh-CN" altLang="en-US" sz="1400" dirty="0"/>
            </a:p>
          </p:txBody>
        </p:sp>
        <p:sp>
          <p:nvSpPr>
            <p:cNvPr id="46" name="文本框 45">
              <a:extLst>
                <a:ext uri="{FF2B5EF4-FFF2-40B4-BE49-F238E27FC236}">
                  <a16:creationId xmlns:a16="http://schemas.microsoft.com/office/drawing/2014/main" id="{B8F62F5E-0D68-492F-F983-CC3B03549BB4}"/>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8" name="文本框 47">
            <a:extLst>
              <a:ext uri="{FF2B5EF4-FFF2-40B4-BE49-F238E27FC236}">
                <a16:creationId xmlns:a16="http://schemas.microsoft.com/office/drawing/2014/main" id="{0A60BC88-7F96-BF77-9900-AE09883C3131}"/>
              </a:ext>
            </a:extLst>
          </p:cNvPr>
          <p:cNvSpPr txBox="1"/>
          <p:nvPr/>
        </p:nvSpPr>
        <p:spPr>
          <a:xfrm>
            <a:off x="7806771" y="5927226"/>
            <a:ext cx="1082348" cy="307777"/>
          </a:xfrm>
          <a:prstGeom prst="rect">
            <a:avLst/>
          </a:prstGeom>
          <a:noFill/>
        </p:spPr>
        <p:txBody>
          <a:bodyPr wrap="none" rtlCol="0">
            <a:spAutoFit/>
          </a:bodyPr>
          <a:lstStyle/>
          <a:p>
            <a:r>
              <a:rPr lang="ja-JP" altLang="en-US" sz="1400" dirty="0"/>
              <a:t>完全グラフ</a:t>
            </a:r>
            <a:endParaRPr lang="zh-CN" altLang="en-US" sz="1400" dirty="0"/>
          </a:p>
        </p:txBody>
      </p:sp>
      <p:sp>
        <p:nvSpPr>
          <p:cNvPr id="49" name="文本框 48">
            <a:extLst>
              <a:ext uri="{FF2B5EF4-FFF2-40B4-BE49-F238E27FC236}">
                <a16:creationId xmlns:a16="http://schemas.microsoft.com/office/drawing/2014/main" id="{61A3620F-7E8C-6656-973D-4E5AB7B53FDC}"/>
              </a:ext>
            </a:extLst>
          </p:cNvPr>
          <p:cNvSpPr txBox="1"/>
          <p:nvPr/>
        </p:nvSpPr>
        <p:spPr>
          <a:xfrm>
            <a:off x="10900765" y="5810374"/>
            <a:ext cx="1082348" cy="523220"/>
          </a:xfrm>
          <a:prstGeom prst="rect">
            <a:avLst/>
          </a:prstGeom>
          <a:noFill/>
        </p:spPr>
        <p:txBody>
          <a:bodyPr wrap="none" rtlCol="0">
            <a:spAutoFit/>
          </a:bodyPr>
          <a:lstStyle/>
          <a:p>
            <a:r>
              <a:rPr lang="ja-JP" altLang="en-US" sz="1400" dirty="0"/>
              <a:t>制限された</a:t>
            </a:r>
            <a:endParaRPr lang="en-US" altLang="ja-JP" sz="1400" dirty="0"/>
          </a:p>
          <a:p>
            <a:r>
              <a:rPr lang="ja-JP" altLang="en-US" sz="1400" dirty="0"/>
              <a:t>グラフ</a:t>
            </a:r>
            <a:endParaRPr lang="zh-CN" altLang="en-US" sz="1400" dirty="0"/>
          </a:p>
        </p:txBody>
      </p:sp>
      <p:pic>
        <p:nvPicPr>
          <p:cNvPr id="7" name="图形 6">
            <a:extLst>
              <a:ext uri="{FF2B5EF4-FFF2-40B4-BE49-F238E27FC236}">
                <a16:creationId xmlns:a16="http://schemas.microsoft.com/office/drawing/2014/main" id="{41B36B8B-E808-9C5A-A67F-23D9DEB0E8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4172" y="3900585"/>
            <a:ext cx="5868445" cy="2858782"/>
          </a:xfrm>
          <a:prstGeom prst="rect">
            <a:avLst/>
          </a:prstGeom>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C9585FD7-62A3-8D0F-3C55-EC76B6223FE6}"/>
                  </a:ext>
                </a:extLst>
              </p:cNvPr>
              <p:cNvSpPr txBox="1"/>
              <p:nvPr/>
            </p:nvSpPr>
            <p:spPr>
              <a:xfrm>
                <a:off x="7566148" y="329286"/>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p:sp>
            <p:nvSpPr>
              <p:cNvPr id="6" name="文本框 5">
                <a:extLst>
                  <a:ext uri="{FF2B5EF4-FFF2-40B4-BE49-F238E27FC236}">
                    <a16:creationId xmlns:a16="http://schemas.microsoft.com/office/drawing/2014/main" id="{C9585FD7-62A3-8D0F-3C55-EC76B6223FE6}"/>
                  </a:ext>
                </a:extLst>
              </p:cNvPr>
              <p:cNvSpPr txBox="1">
                <a:spLocks noRot="1" noChangeAspect="1" noMove="1" noResize="1" noEditPoints="1" noAdjustHandles="1" noChangeArrowheads="1" noChangeShapeType="1" noTextEdit="1"/>
              </p:cNvSpPr>
              <p:nvPr/>
            </p:nvSpPr>
            <p:spPr>
              <a:xfrm>
                <a:off x="7566148" y="329286"/>
                <a:ext cx="4234471" cy="523220"/>
              </a:xfrm>
              <a:prstGeom prst="rect">
                <a:avLst/>
              </a:prstGeom>
              <a:blipFill>
                <a:blip r:embed="rId6"/>
                <a:stretch>
                  <a:fillRect l="-287" t="-1136" b="-10227"/>
                </a:stretch>
              </a:blipFill>
              <a:ln>
                <a:solidFill>
                  <a:schemeClr val="tx1"/>
                </a:solidFill>
              </a:ln>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E1A6D011-5F0C-AAB6-DCC0-B0F9B828B136}"/>
              </a:ext>
            </a:extLst>
          </p:cNvPr>
          <p:cNvGrpSpPr/>
          <p:nvPr/>
        </p:nvGrpSpPr>
        <p:grpSpPr>
          <a:xfrm>
            <a:off x="10641797" y="4569717"/>
            <a:ext cx="1488199" cy="1221609"/>
            <a:chOff x="886691" y="3441643"/>
            <a:chExt cx="1907308" cy="1565640"/>
          </a:xfrm>
        </p:grpSpPr>
        <p:sp>
          <p:nvSpPr>
            <p:cNvPr id="9" name="椭圆 8">
              <a:extLst>
                <a:ext uri="{FF2B5EF4-FFF2-40B4-BE49-F238E27FC236}">
                  <a16:creationId xmlns:a16="http://schemas.microsoft.com/office/drawing/2014/main" id="{35D781D6-8C6B-12C9-C236-6413A5AC7F9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a:extLst>
                <a:ext uri="{FF2B5EF4-FFF2-40B4-BE49-F238E27FC236}">
                  <a16:creationId xmlns:a16="http://schemas.microsoft.com/office/drawing/2014/main" id="{22EC49E8-44B5-1084-94D7-7C492C40D49C}"/>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0" name="椭圆 49">
              <a:extLst>
                <a:ext uri="{FF2B5EF4-FFF2-40B4-BE49-F238E27FC236}">
                  <a16:creationId xmlns:a16="http://schemas.microsoft.com/office/drawing/2014/main" id="{338656C7-46D3-398C-DD21-F2FB2CBEB4A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1" name="椭圆 50">
              <a:extLst>
                <a:ext uri="{FF2B5EF4-FFF2-40B4-BE49-F238E27FC236}">
                  <a16:creationId xmlns:a16="http://schemas.microsoft.com/office/drawing/2014/main" id="{30D2C91E-5C7D-A011-2AB1-DF44F2766F5B}"/>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52" name="椭圆 51">
              <a:extLst>
                <a:ext uri="{FF2B5EF4-FFF2-40B4-BE49-F238E27FC236}">
                  <a16:creationId xmlns:a16="http://schemas.microsoft.com/office/drawing/2014/main" id="{35A07B1D-4C24-BB19-5334-9AFCE845F794}"/>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53" name="直接连接符 52">
              <a:extLst>
                <a:ext uri="{FF2B5EF4-FFF2-40B4-BE49-F238E27FC236}">
                  <a16:creationId xmlns:a16="http://schemas.microsoft.com/office/drawing/2014/main" id="{1E0077BF-0C5E-1CF4-BDFD-7DD5151FBDFB}"/>
                </a:ext>
              </a:extLst>
            </p:cNvPr>
            <p:cNvCxnSpPr>
              <a:cxnSpLocks/>
              <a:stCxn id="9" idx="5"/>
              <a:endCxn id="5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36C549B-731C-3641-3CC9-F5F7351276C3}"/>
                </a:ext>
              </a:extLst>
            </p:cNvPr>
            <p:cNvCxnSpPr>
              <a:stCxn id="9" idx="5"/>
              <a:endCxn id="5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6B66A19F-A994-EC42-C58F-E640F23BCAB4}"/>
                </a:ext>
              </a:extLst>
            </p:cNvPr>
            <p:cNvCxnSpPr>
              <a:stCxn id="9"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A53CAA27-CD43-277E-1E78-30DF4CCA8DC8}"/>
                </a:ext>
              </a:extLst>
            </p:cNvPr>
            <p:cNvCxnSpPr>
              <a:stCxn id="9" idx="5"/>
              <a:endCxn id="5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8C938137-7745-BAE0-294B-A451F185A5CA}"/>
                </a:ext>
              </a:extLst>
            </p:cNvPr>
            <p:cNvCxnSpPr>
              <a:stCxn id="50" idx="3"/>
              <a:endCxn id="5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77224033-2A3C-77A1-C7C4-B88F49135D3F}"/>
                </a:ext>
              </a:extLst>
            </p:cNvPr>
            <p:cNvCxnSpPr>
              <a:stCxn id="50"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29644E9E-879D-87CB-2F58-A0302BB1A697}"/>
                </a:ext>
              </a:extLst>
            </p:cNvPr>
            <p:cNvCxnSpPr>
              <a:stCxn id="50" idx="3"/>
              <a:endCxn id="5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78D381DA-62DB-DCDA-25A9-7459B1620A14}"/>
                </a:ext>
              </a:extLst>
            </p:cNvPr>
            <p:cNvCxnSpPr>
              <a:stCxn id="51"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90E1C1A3-B508-D25F-95A0-4B3DDDE149B6}"/>
                </a:ext>
              </a:extLst>
            </p:cNvPr>
            <p:cNvCxnSpPr>
              <a:stCxn id="51" idx="1"/>
              <a:endCxn id="5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42E497E-7AC3-F795-E1AB-209BF9B2059E}"/>
                </a:ext>
              </a:extLst>
            </p:cNvPr>
            <p:cNvCxnSpPr>
              <a:stCxn id="13" idx="0"/>
              <a:endCxn id="5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6781812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3678</TotalTime>
  <Words>3139</Words>
  <Application>Microsoft Office PowerPoint</Application>
  <PresentationFormat>宽屏</PresentationFormat>
  <Paragraphs>1014</Paragraphs>
  <Slides>24</Slides>
  <Notes>7</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量子アニーラのトポロジー</vt:lpstr>
      <vt:lpstr>マイナー埋め込み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145</cp:revision>
  <dcterms:created xsi:type="dcterms:W3CDTF">2024-08-23T05:41:13Z</dcterms:created>
  <dcterms:modified xsi:type="dcterms:W3CDTF">2025-01-21T14:51:57Z</dcterms:modified>
</cp:coreProperties>
</file>